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84" r:id="rId3"/>
    <p:sldId id="285" r:id="rId4"/>
    <p:sldId id="292" r:id="rId5"/>
    <p:sldId id="297" r:id="rId6"/>
    <p:sldId id="299" r:id="rId7"/>
    <p:sldId id="262" r:id="rId8"/>
    <p:sldId id="291" r:id="rId9"/>
    <p:sldId id="300" r:id="rId10"/>
    <p:sldId id="301" r:id="rId11"/>
    <p:sldId id="290" r:id="rId12"/>
    <p:sldId id="275" r:id="rId13"/>
    <p:sldId id="298" r:id="rId14"/>
    <p:sldId id="259" r:id="rId15"/>
    <p:sldId id="296" r:id="rId16"/>
    <p:sldId id="279" r:id="rId17"/>
    <p:sldId id="280" r:id="rId18"/>
  </p:sldIdLst>
  <p:sldSz cx="9144000" cy="6858000" type="screen4x3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861"/>
    <a:srgbClr val="454F5B"/>
    <a:srgbClr val="3A81BA"/>
    <a:srgbClr val="005295"/>
    <a:srgbClr val="234B7E"/>
    <a:srgbClr val="741415"/>
    <a:srgbClr val="AB3B66"/>
    <a:srgbClr val="8294B9"/>
    <a:srgbClr val="FAF5F8"/>
    <a:srgbClr val="F8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384C9B-E4D3-4CD1-9216-08C418783C92}">
  <a:tblStyle styleId="{02384C9B-E4D3-4CD1-9216-08C418783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11" autoAdjust="0"/>
  </p:normalViewPr>
  <p:slideViewPr>
    <p:cSldViewPr snapToGrid="0">
      <p:cViewPr>
        <p:scale>
          <a:sx n="60" d="100"/>
          <a:sy n="60" d="100"/>
        </p:scale>
        <p:origin x="2098" y="40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7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253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fontAlgn="t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3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1- Identify the Report requirements, analyze our current database design</a:t>
            </a:r>
          </a:p>
          <a:p>
            <a:r>
              <a:rPr lang="en-US" dirty="0"/>
              <a:t>2- Re-design the database to meet all our requirements</a:t>
            </a:r>
          </a:p>
          <a:p>
            <a:r>
              <a:rPr lang="en-US" dirty="0"/>
              <a:t>3-Until the database design is correct, we can work on the interface (forms)</a:t>
            </a:r>
          </a:p>
          <a:p>
            <a:r>
              <a:rPr lang="en-US" dirty="0"/>
              <a:t>4-Database and new updates on interface are tested in the </a:t>
            </a:r>
            <a:r>
              <a:rPr lang="en-US" dirty="0" err="1"/>
              <a:t>waterbeta</a:t>
            </a:r>
            <a:endParaRPr lang="en-US" dirty="0"/>
          </a:p>
          <a:p>
            <a:r>
              <a:rPr lang="en-US" dirty="0"/>
              <a:t>5-Make Corrections </a:t>
            </a:r>
          </a:p>
          <a:p>
            <a:r>
              <a:rPr lang="en-US" dirty="0"/>
              <a:t>6- Deploy into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6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7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5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7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C7F46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4800"/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208125" y="5619450"/>
            <a:ext cx="22500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4ECDC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680600" y="0"/>
            <a:ext cx="346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1pPr>
            <a:lvl2pPr lvl="1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ECDC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■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4342.cs.utep.edu/Team1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4CD135-EA2B-47F9-9BB7-C711EC630478}"/>
              </a:ext>
            </a:extLst>
          </p:cNvPr>
          <p:cNvSpPr/>
          <p:nvPr/>
        </p:nvSpPr>
        <p:spPr>
          <a:xfrm>
            <a:off x="0" y="-730494"/>
            <a:ext cx="9144000" cy="6096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012325" y="2771474"/>
            <a:ext cx="5445900" cy="240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Abstract Review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9DAB69-9EB0-48AA-AFA8-91B1C2E94658}"/>
              </a:ext>
            </a:extLst>
          </p:cNvPr>
          <p:cNvSpPr/>
          <p:nvPr/>
        </p:nvSpPr>
        <p:spPr>
          <a:xfrm>
            <a:off x="0" y="5366250"/>
            <a:ext cx="9144000" cy="1491750"/>
          </a:xfrm>
          <a:prstGeom prst="rect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4A089-3920-4021-8593-F1C87E156332}"/>
              </a:ext>
            </a:extLst>
          </p:cNvPr>
          <p:cNvSpPr/>
          <p:nvPr/>
        </p:nvSpPr>
        <p:spPr>
          <a:xfrm>
            <a:off x="6858651" y="5565897"/>
            <a:ext cx="1466224" cy="120528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6B533-9BAC-4162-AF79-09C30A70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27" y="458594"/>
            <a:ext cx="4898146" cy="1859284"/>
          </a:xfrm>
          <a:prstGeom prst="rect">
            <a:avLst/>
          </a:prstGeom>
        </p:spPr>
      </p:pic>
      <p:sp>
        <p:nvSpPr>
          <p:cNvPr id="8" name="Shape 53">
            <a:extLst>
              <a:ext uri="{FF2B5EF4-FFF2-40B4-BE49-F238E27FC236}">
                <a16:creationId xmlns:a16="http://schemas.microsoft.com/office/drawing/2014/main" id="{CC92351B-31FB-4032-8D6E-74BCB9AE6A6D}"/>
              </a:ext>
            </a:extLst>
          </p:cNvPr>
          <p:cNvSpPr txBox="1">
            <a:spLocks/>
          </p:cNvSpPr>
          <p:nvPr/>
        </p:nvSpPr>
        <p:spPr>
          <a:xfrm>
            <a:off x="2878975" y="5886072"/>
            <a:ext cx="5445900" cy="7828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48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E79650-2788-4164-AC6C-D6BD6B7F972F}"/>
              </a:ext>
            </a:extLst>
          </p:cNvPr>
          <p:cNvSpPr/>
          <p:nvPr/>
        </p:nvSpPr>
        <p:spPr>
          <a:xfrm>
            <a:off x="0" y="5158246"/>
            <a:ext cx="9144000" cy="120528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C141B-E858-473C-AD65-37053847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825" y="1786029"/>
            <a:ext cx="8014650" cy="4412100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 </a:t>
            </a:r>
            <a:r>
              <a:rPr lang="en-US" sz="2800" b="1" dirty="0">
                <a:solidFill>
                  <a:srgbClr val="A1C861"/>
                </a:solidFill>
              </a:rPr>
              <a:t>Procedure: </a:t>
            </a:r>
            <a:r>
              <a:rPr lang="en-US" sz="2800" dirty="0"/>
              <a:t>Create a procedure to display the amount of students per institute</a:t>
            </a:r>
          </a:p>
          <a:p>
            <a:pPr>
              <a:buNone/>
            </a:pPr>
            <a:endParaRPr lang="en-US" sz="3200" b="1" dirty="0">
              <a:solidFill>
                <a:srgbClr val="3A81BA"/>
              </a:solidFill>
            </a:endParaRP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800" b="1" dirty="0">
                <a:solidFill>
                  <a:srgbClr val="3A81BA"/>
                </a:solidFill>
              </a:rPr>
              <a:t>Trigger: </a:t>
            </a:r>
            <a:r>
              <a:rPr lang="en-US" sz="2800" dirty="0"/>
              <a:t>Create a trigger to add the student id and the mentor id to the HAS table every time a student is added</a:t>
            </a:r>
            <a:endParaRPr lang="en-US" sz="18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83F44-0289-4A3C-A7A5-C0552BAC7F16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10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6007674A-03B7-4832-8A6E-2BD48B99E2DD}"/>
              </a:ext>
            </a:extLst>
          </p:cNvPr>
          <p:cNvSpPr txBox="1">
            <a:spLocks/>
          </p:cNvSpPr>
          <p:nvPr/>
        </p:nvSpPr>
        <p:spPr>
          <a:xfrm>
            <a:off x="691200" y="-912738"/>
            <a:ext cx="5445900" cy="24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Procedures &amp; Triggers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12A2-0963-48FE-9813-C9D7D0A4E5DB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FC774-B9BA-4978-BF6E-6FDEA5E3366B}"/>
              </a:ext>
            </a:extLst>
          </p:cNvPr>
          <p:cNvSpPr/>
          <p:nvPr/>
        </p:nvSpPr>
        <p:spPr>
          <a:xfrm>
            <a:off x="811920" y="1457531"/>
            <a:ext cx="1562980" cy="164279"/>
          </a:xfrm>
          <a:prstGeom prst="rect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235A479B-B247-4412-BAF6-51E29662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9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349A-2A20-4CD5-A7DA-E6D710A8F2C1}"/>
              </a:ext>
            </a:extLst>
          </p:cNvPr>
          <p:cNvSpPr/>
          <p:nvPr/>
        </p:nvSpPr>
        <p:spPr>
          <a:xfrm rot="5400000">
            <a:off x="1143000" y="-1143001"/>
            <a:ext cx="6858000" cy="9144002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A0C8E-FAF9-4CCD-8F4D-EB4DFF5E68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Interface-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95ED0-2384-41A1-AB12-A1640E617637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D625C-2A05-445D-B57A-2C89A2234E0A}"/>
              </a:ext>
            </a:extLst>
          </p:cNvPr>
          <p:cNvSpPr/>
          <p:nvPr/>
        </p:nvSpPr>
        <p:spPr>
          <a:xfrm>
            <a:off x="6229313" y="5278937"/>
            <a:ext cx="2152675" cy="174625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2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5683DF-0C23-470D-A76E-04D7B5C52B19}"/>
              </a:ext>
            </a:extLst>
          </p:cNvPr>
          <p:cNvSpPr/>
          <p:nvPr/>
        </p:nvSpPr>
        <p:spPr>
          <a:xfrm rot="5400000">
            <a:off x="1202695" y="-1202696"/>
            <a:ext cx="6738610" cy="9144002"/>
          </a:xfrm>
          <a:prstGeom prst="rect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Shape 270"/>
          <p:cNvSpPr txBox="1">
            <a:spLocks noGrp="1"/>
          </p:cNvSpPr>
          <p:nvPr>
            <p:ph type="body" idx="4294967295"/>
          </p:nvPr>
        </p:nvSpPr>
        <p:spPr>
          <a:xfrm>
            <a:off x="512238" y="4146536"/>
            <a:ext cx="4871017" cy="197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>
                <a:solidFill>
                  <a:schemeClr val="bg1"/>
                </a:solidFill>
              </a:rPr>
              <a:t>CAHSI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Abstract Review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FF883-9B1B-408F-A36F-095A4C4ED7EB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4A558F-B934-473C-BEA0-1F84DD312FB6}"/>
              </a:ext>
            </a:extLst>
          </p:cNvPr>
          <p:cNvGrpSpPr/>
          <p:nvPr/>
        </p:nvGrpSpPr>
        <p:grpSpPr>
          <a:xfrm>
            <a:off x="3113770" y="423925"/>
            <a:ext cx="5517992" cy="4287775"/>
            <a:chOff x="3543379" y="371884"/>
            <a:chExt cx="4871018" cy="3792143"/>
          </a:xfrm>
        </p:grpSpPr>
        <p:pic>
          <p:nvPicPr>
            <p:cNvPr id="2" name="Picture 1">
              <a:hlinkClick r:id="rId3"/>
              <a:extLst>
                <a:ext uri="{FF2B5EF4-FFF2-40B4-BE49-F238E27FC236}">
                  <a16:creationId xmlns:a16="http://schemas.microsoft.com/office/drawing/2014/main" id="{CA345962-382A-40B9-91C5-47D493463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278" t="6551" b="27674"/>
            <a:stretch/>
          </p:blipFill>
          <p:spPr>
            <a:xfrm>
              <a:off x="3712753" y="555884"/>
              <a:ext cx="4532270" cy="3034769"/>
            </a:xfrm>
            <a:prstGeom prst="rect">
              <a:avLst/>
            </a:prstGeom>
          </p:spPr>
        </p:pic>
        <p:sp>
          <p:nvSpPr>
            <p:cNvPr id="23" name="Shape 379">
              <a:extLst>
                <a:ext uri="{FF2B5EF4-FFF2-40B4-BE49-F238E27FC236}">
                  <a16:creationId xmlns:a16="http://schemas.microsoft.com/office/drawing/2014/main" id="{443CA064-0797-4555-A0A9-D2C0B379DC09}"/>
                </a:ext>
              </a:extLst>
            </p:cNvPr>
            <p:cNvSpPr/>
            <p:nvPr/>
          </p:nvSpPr>
          <p:spPr>
            <a:xfrm>
              <a:off x="3543379" y="371884"/>
              <a:ext cx="4871018" cy="379214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270">
            <a:hlinkClick r:id="rId3"/>
            <a:extLst>
              <a:ext uri="{FF2B5EF4-FFF2-40B4-BE49-F238E27FC236}">
                <a16:creationId xmlns:a16="http://schemas.microsoft.com/office/drawing/2014/main" id="{849154A4-CABA-436D-8AD1-BDB7CE6EDEB4}"/>
              </a:ext>
            </a:extLst>
          </p:cNvPr>
          <p:cNvSpPr txBox="1">
            <a:spLocks/>
          </p:cNvSpPr>
          <p:nvPr/>
        </p:nvSpPr>
        <p:spPr>
          <a:xfrm>
            <a:off x="512237" y="6119935"/>
            <a:ext cx="4871017" cy="487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Font typeface="Montserrat"/>
              <a:buNone/>
            </a:pPr>
            <a:r>
              <a:rPr lang="en-US" sz="1600" dirty="0">
                <a:solidFill>
                  <a:schemeClr val="bg1"/>
                </a:solidFill>
              </a:rPr>
              <a:t>http://cs4342.cs.utep.edu/Team10/index.php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5683DF-0C23-470D-A76E-04D7B5C52B19}"/>
              </a:ext>
            </a:extLst>
          </p:cNvPr>
          <p:cNvSpPr/>
          <p:nvPr/>
        </p:nvSpPr>
        <p:spPr>
          <a:xfrm rot="5400000">
            <a:off x="1202695" y="-1202696"/>
            <a:ext cx="6738610" cy="9144002"/>
          </a:xfrm>
          <a:prstGeom prst="rect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Shape 270"/>
          <p:cNvSpPr txBox="1">
            <a:spLocks noGrp="1"/>
          </p:cNvSpPr>
          <p:nvPr>
            <p:ph type="body" idx="4294967295"/>
          </p:nvPr>
        </p:nvSpPr>
        <p:spPr>
          <a:xfrm>
            <a:off x="512238" y="4146536"/>
            <a:ext cx="4871017" cy="197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>
                <a:solidFill>
                  <a:schemeClr val="bg1"/>
                </a:solidFill>
              </a:rPr>
              <a:t>Registration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FF883-9B1B-408F-A36F-095A4C4ED7EB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20469-31A0-4C8B-9BA2-AA612C71E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66" t="7754" r="1469" b="29019"/>
          <a:stretch/>
        </p:blipFill>
        <p:spPr>
          <a:xfrm>
            <a:off x="641278" y="571500"/>
            <a:ext cx="5086422" cy="3363466"/>
          </a:xfrm>
          <a:prstGeom prst="rect">
            <a:avLst/>
          </a:prstGeom>
        </p:spPr>
      </p:pic>
      <p:sp>
        <p:nvSpPr>
          <p:cNvPr id="23" name="Shape 379">
            <a:extLst>
              <a:ext uri="{FF2B5EF4-FFF2-40B4-BE49-F238E27FC236}">
                <a16:creationId xmlns:a16="http://schemas.microsoft.com/office/drawing/2014/main" id="{443CA064-0797-4555-A0A9-D2C0B379DC09}"/>
              </a:ext>
            </a:extLst>
          </p:cNvPr>
          <p:cNvSpPr/>
          <p:nvPr/>
        </p:nvSpPr>
        <p:spPr>
          <a:xfrm>
            <a:off x="421370" y="373125"/>
            <a:ext cx="5517992" cy="428777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BC4F1-F6B0-4281-80EF-B909A86CB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3" t="29331" r="70074" b="13919"/>
          <a:stretch/>
        </p:blipFill>
        <p:spPr>
          <a:xfrm>
            <a:off x="6111796" y="549240"/>
            <a:ext cx="2422774" cy="4111661"/>
          </a:xfrm>
          <a:prstGeom prst="rect">
            <a:avLst/>
          </a:prstGeom>
        </p:spPr>
      </p:pic>
      <p:pic>
        <p:nvPicPr>
          <p:cNvPr id="10" name="Picture 2" descr="https://scontent.fftw1-1.fna.fbcdn.net/v/t34.0-12/24098978_1463944133722287_1031452926_n.jpg?oh=cf0f0c5bac5b546d76cbb0ae947e6719&amp;oe=5A1C575F">
            <a:extLst>
              <a:ext uri="{FF2B5EF4-FFF2-40B4-BE49-F238E27FC236}">
                <a16:creationId xmlns:a16="http://schemas.microsoft.com/office/drawing/2014/main" id="{9862A255-1B22-40B7-9977-A8AA829BC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13"/>
          <a:stretch/>
        </p:blipFill>
        <p:spPr bwMode="auto">
          <a:xfrm>
            <a:off x="6208986" y="783069"/>
            <a:ext cx="2422775" cy="28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352">
            <a:extLst>
              <a:ext uri="{FF2B5EF4-FFF2-40B4-BE49-F238E27FC236}">
                <a16:creationId xmlns:a16="http://schemas.microsoft.com/office/drawing/2014/main" id="{E94214BA-469F-4C2F-9FFF-44AAFF443D82}"/>
              </a:ext>
            </a:extLst>
          </p:cNvPr>
          <p:cNvSpPr/>
          <p:nvPr/>
        </p:nvSpPr>
        <p:spPr>
          <a:xfrm>
            <a:off x="6115022" y="427886"/>
            <a:ext cx="2519965" cy="470535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C0E07-7BF7-47DB-880F-E97CDD26D17F}"/>
              </a:ext>
            </a:extLst>
          </p:cNvPr>
          <p:cNvSpPr/>
          <p:nvPr/>
        </p:nvSpPr>
        <p:spPr>
          <a:xfrm>
            <a:off x="6541569" y="947826"/>
            <a:ext cx="1832297" cy="118974"/>
          </a:xfrm>
          <a:prstGeom prst="rect">
            <a:avLst/>
          </a:prstGeom>
          <a:solidFill>
            <a:srgbClr val="FAF5F8"/>
          </a:solidFill>
          <a:ln>
            <a:solidFill>
              <a:srgbClr val="F8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58A63D-B630-4ECE-9D9F-5525EDCB610F}"/>
              </a:ext>
            </a:extLst>
          </p:cNvPr>
          <p:cNvSpPr/>
          <p:nvPr/>
        </p:nvSpPr>
        <p:spPr>
          <a:xfrm>
            <a:off x="0" y="6738611"/>
            <a:ext cx="9144000" cy="211570"/>
          </a:xfrm>
          <a:prstGeom prst="rect">
            <a:avLst/>
          </a:prstGeom>
          <a:solidFill>
            <a:srgbClr val="82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D752B0-F6CD-4286-88B1-01AC53F06759}"/>
              </a:ext>
            </a:extLst>
          </p:cNvPr>
          <p:cNvSpPr/>
          <p:nvPr/>
        </p:nvSpPr>
        <p:spPr>
          <a:xfrm rot="5400000">
            <a:off x="-565150" y="565149"/>
            <a:ext cx="6858000" cy="5727701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695325" y="434725"/>
            <a:ext cx="4505400" cy="1910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Future Work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5966102" y="3910596"/>
            <a:ext cx="3022639" cy="1910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a profile section for the users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Integrate an automate system to manage deadlines and emails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>
              <a:lnSpc>
                <a:spcPct val="150000"/>
              </a:lnSpc>
            </a:pPr>
            <a:endParaRPr lang="en" sz="2000" dirty="0"/>
          </a:p>
        </p:txBody>
      </p:sp>
      <p:grpSp>
        <p:nvGrpSpPr>
          <p:cNvPr id="4" name="Shape 94">
            <a:extLst>
              <a:ext uri="{FF2B5EF4-FFF2-40B4-BE49-F238E27FC236}">
                <a16:creationId xmlns:a16="http://schemas.microsoft.com/office/drawing/2014/main" id="{FB769085-DBB8-4AEB-8718-9B72D9132F79}"/>
              </a:ext>
            </a:extLst>
          </p:cNvPr>
          <p:cNvGrpSpPr/>
          <p:nvPr/>
        </p:nvGrpSpPr>
        <p:grpSpPr>
          <a:xfrm>
            <a:off x="2143423" y="3088075"/>
            <a:ext cx="2006085" cy="2006085"/>
            <a:chOff x="3782700" y="1538287"/>
            <a:chExt cx="1578600" cy="1578600"/>
          </a:xfrm>
        </p:grpSpPr>
        <p:sp>
          <p:nvSpPr>
            <p:cNvPr id="5" name="Shape 95">
              <a:extLst>
                <a:ext uri="{FF2B5EF4-FFF2-40B4-BE49-F238E27FC236}">
                  <a16:creationId xmlns:a16="http://schemas.microsoft.com/office/drawing/2014/main" id="{5FC4830A-77EE-40EE-A551-DDB711A08A23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96">
              <a:extLst>
                <a:ext uri="{FF2B5EF4-FFF2-40B4-BE49-F238E27FC236}">
                  <a16:creationId xmlns:a16="http://schemas.microsoft.com/office/drawing/2014/main" id="{284D5244-C24A-4AA1-8EFA-690FCD0D239E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97">
              <a:extLst>
                <a:ext uri="{FF2B5EF4-FFF2-40B4-BE49-F238E27FC236}">
                  <a16:creationId xmlns:a16="http://schemas.microsoft.com/office/drawing/2014/main" id="{1763FA00-052B-4711-A609-9C55699A932A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">
              <a:extLst>
                <a:ext uri="{FF2B5EF4-FFF2-40B4-BE49-F238E27FC236}">
                  <a16:creationId xmlns:a16="http://schemas.microsoft.com/office/drawing/2014/main" id="{2BF84450-09A9-49B8-87F1-76A35192661E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E3A6C1-D732-4E0C-928D-50F3017A6A65}"/>
              </a:ext>
            </a:extLst>
          </p:cNvPr>
          <p:cNvSpPr/>
          <p:nvPr/>
        </p:nvSpPr>
        <p:spPr>
          <a:xfrm>
            <a:off x="2600149" y="3606018"/>
            <a:ext cx="1184490" cy="81609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70DF0C-A00C-4CB9-B862-17B748B3D13B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Lessons Learned</a:t>
            </a:r>
            <a:endParaRPr lang="en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58031" y="2901316"/>
            <a:ext cx="3852600" cy="290106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342900" indent="-342900"/>
            <a:r>
              <a:rPr lang="en-US" dirty="0"/>
              <a:t>Database Design</a:t>
            </a:r>
          </a:p>
          <a:p>
            <a:pPr marL="342900" indent="-342900"/>
            <a:r>
              <a:rPr lang="en-US" dirty="0"/>
              <a:t>MySQL</a:t>
            </a:r>
          </a:p>
          <a:p>
            <a:pPr marL="342900" indent="-342900"/>
            <a:r>
              <a:rPr lang="en-US" dirty="0"/>
              <a:t>SSH clients</a:t>
            </a:r>
          </a:p>
          <a:p>
            <a:pPr marL="342900" indent="-342900"/>
            <a:r>
              <a:rPr lang="en-US" dirty="0"/>
              <a:t>Team working</a:t>
            </a:r>
          </a:p>
          <a:p>
            <a:pPr marL="342900" indent="-342900"/>
            <a:r>
              <a:rPr lang="en-US" dirty="0"/>
              <a:t>Database Documentation</a:t>
            </a:r>
          </a:p>
          <a:p>
            <a:pPr marL="342900" indent="-342900"/>
            <a:r>
              <a:rPr lang="en-US" dirty="0"/>
              <a:t>PHP</a:t>
            </a:r>
            <a:endParaRPr lang="en" dirty="0"/>
          </a:p>
          <a:p>
            <a:pPr marL="342900" indent="-342900"/>
            <a:r>
              <a:rPr lang="en" dirty="0"/>
              <a:t>Time ma</a:t>
            </a:r>
            <a:r>
              <a:rPr lang="en-US" dirty="0" err="1"/>
              <a:t>nagement</a:t>
            </a: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grpSp>
        <p:nvGrpSpPr>
          <p:cNvPr id="122" name="Shape 122"/>
          <p:cNvGrpSpPr/>
          <p:nvPr/>
        </p:nvGrpSpPr>
        <p:grpSpPr>
          <a:xfrm>
            <a:off x="4848225" y="2132725"/>
            <a:ext cx="4190999" cy="3375899"/>
            <a:chOff x="3782700" y="1538287"/>
            <a:chExt cx="1578600" cy="1578600"/>
          </a:xfrm>
          <a:solidFill>
            <a:srgbClr val="234B7E"/>
          </a:solidFill>
        </p:grpSpPr>
        <p:sp>
          <p:nvSpPr>
            <p:cNvPr id="123" name="Shape 123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E82C38-65C8-47A2-8121-E97D117784E4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1759BD-292C-4E5A-9976-740734E32119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0FB5C164-8FCF-462A-BBC7-35EDB002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D0C6E3-AA86-4A9C-81EF-B426B5D93503}"/>
              </a:ext>
            </a:extLst>
          </p:cNvPr>
          <p:cNvSpPr/>
          <p:nvPr/>
        </p:nvSpPr>
        <p:spPr>
          <a:xfrm>
            <a:off x="744826" y="1524001"/>
            <a:ext cx="1753480" cy="157882"/>
          </a:xfrm>
          <a:prstGeom prst="rect">
            <a:avLst/>
          </a:prstGeom>
          <a:solidFill>
            <a:srgbClr val="234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database icon png">
            <a:extLst>
              <a:ext uri="{FF2B5EF4-FFF2-40B4-BE49-F238E27FC236}">
                <a16:creationId xmlns:a16="http://schemas.microsoft.com/office/drawing/2014/main" id="{CE5B3757-3EE4-4D44-8688-C15948DB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650" y="2390020"/>
            <a:ext cx="1858148" cy="185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70">
            <a:extLst>
              <a:ext uri="{FF2B5EF4-FFF2-40B4-BE49-F238E27FC236}">
                <a16:creationId xmlns:a16="http://schemas.microsoft.com/office/drawing/2014/main" id="{648BE5AA-4A1C-4526-97C8-83AD459D1657}"/>
              </a:ext>
            </a:extLst>
          </p:cNvPr>
          <p:cNvSpPr txBox="1">
            <a:spLocks/>
          </p:cNvSpPr>
          <p:nvPr/>
        </p:nvSpPr>
        <p:spPr>
          <a:xfrm>
            <a:off x="5437289" y="3261468"/>
            <a:ext cx="4871017" cy="197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Font typeface="Montserrat"/>
              <a:buNone/>
            </a:pPr>
            <a:r>
              <a:rPr lang="en-US" sz="5400" b="1" dirty="0">
                <a:solidFill>
                  <a:srgbClr val="741415"/>
                </a:solidFill>
              </a:rPr>
              <a:t>CS 4342</a:t>
            </a:r>
          </a:p>
        </p:txBody>
      </p:sp>
    </p:spTree>
    <p:extLst>
      <p:ext uri="{BB962C8B-B14F-4D97-AF65-F5344CB8AC3E}">
        <p14:creationId xmlns:p14="http://schemas.microsoft.com/office/powerpoint/2010/main" val="266320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0" y="0"/>
            <a:ext cx="9144000" cy="261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582500" y="1650475"/>
            <a:ext cx="6746100" cy="1546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dirty="0">
                <a:solidFill>
                  <a:srgbClr val="005295"/>
                </a:solidFill>
              </a:rPr>
              <a:t>Thanks!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FB937E-B14F-47B3-9AB0-F222CFD88DC9}"/>
              </a:ext>
            </a:extLst>
          </p:cNvPr>
          <p:cNvSpPr/>
          <p:nvPr/>
        </p:nvSpPr>
        <p:spPr>
          <a:xfrm rot="5400000">
            <a:off x="2497025" y="91635"/>
            <a:ext cx="4149952" cy="9144001"/>
          </a:xfrm>
          <a:prstGeom prst="rect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701982" y="2917881"/>
            <a:ext cx="5025300" cy="8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33" name="Shape 333"/>
          <p:cNvSpPr/>
          <p:nvPr/>
        </p:nvSpPr>
        <p:spPr>
          <a:xfrm>
            <a:off x="813273" y="4100264"/>
            <a:ext cx="1533600" cy="13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E8DB6-AD14-4C4F-A569-97C642B6C18D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Acknowledgements</a:t>
            </a:r>
            <a:endParaRPr lang="en" dirty="0"/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The Computing Alliance of Hispanic-Serving Institutions (CAHSI)</a:t>
            </a:r>
          </a:p>
          <a:p>
            <a:pPr marL="342900" indent="-342900"/>
            <a:r>
              <a:rPr lang="en-US" dirty="0"/>
              <a:t>National Science Foundation: NSF</a:t>
            </a:r>
          </a:p>
          <a:p>
            <a:pPr marL="342900" indent="-342900"/>
            <a:r>
              <a:rPr lang="en-US" dirty="0"/>
              <a:t>Dr. Villanueva Rosales- Database Management Instructor</a:t>
            </a:r>
          </a:p>
          <a:p>
            <a:pPr marL="342900" indent="-34290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9D222-321A-4293-B66A-7C39D83162F3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24CBB-FD7A-4B19-90A4-7EEEB24ECEFC}"/>
              </a:ext>
            </a:extLst>
          </p:cNvPr>
          <p:cNvSpPr/>
          <p:nvPr/>
        </p:nvSpPr>
        <p:spPr>
          <a:xfrm>
            <a:off x="744826" y="1524001"/>
            <a:ext cx="1753480" cy="157882"/>
          </a:xfrm>
          <a:prstGeom prst="rect">
            <a:avLst/>
          </a:prstGeom>
          <a:solidFill>
            <a:srgbClr val="234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C141B-E858-473C-AD65-370538471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000" dirty="0"/>
              <a:t> The purpose of this database system is to have an </a:t>
            </a:r>
            <a:r>
              <a:rPr lang="en-US" sz="2000" b="1" dirty="0"/>
              <a:t>automated process </a:t>
            </a:r>
            <a:r>
              <a:rPr lang="en-US" sz="2000" dirty="0"/>
              <a:t>for abstracts and posters submissions in order to receive approval. The system must be able to </a:t>
            </a:r>
            <a:r>
              <a:rPr lang="en-US" sz="2000" b="1" dirty="0"/>
              <a:t>assign abstracts to reviewers </a:t>
            </a:r>
            <a:r>
              <a:rPr lang="en-US" sz="2000" dirty="0"/>
              <a:t>and provide a friendly GUI for users to handle </a:t>
            </a:r>
            <a:r>
              <a:rPr lang="en-US" sz="2000" b="1" dirty="0"/>
              <a:t>submission and approval</a:t>
            </a:r>
            <a:r>
              <a:rPr lang="en-US" sz="2000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83F44-0289-4A3C-A7A5-C0552BAC7F16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6007674A-03B7-4832-8A6E-2BD48B99E2DD}"/>
              </a:ext>
            </a:extLst>
          </p:cNvPr>
          <p:cNvSpPr txBox="1">
            <a:spLocks/>
          </p:cNvSpPr>
          <p:nvPr/>
        </p:nvSpPr>
        <p:spPr>
          <a:xfrm>
            <a:off x="691200" y="-912738"/>
            <a:ext cx="5445900" cy="24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Database Scope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12A2-0963-48FE-9813-C9D7D0A4E5DB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FC774-B9BA-4978-BF6E-6FDEA5E3366B}"/>
              </a:ext>
            </a:extLst>
          </p:cNvPr>
          <p:cNvSpPr/>
          <p:nvPr/>
        </p:nvSpPr>
        <p:spPr>
          <a:xfrm>
            <a:off x="811920" y="1504239"/>
            <a:ext cx="1562980" cy="164279"/>
          </a:xfrm>
          <a:prstGeom prst="rect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235A479B-B247-4412-BAF6-51E29662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  <p:sp>
        <p:nvSpPr>
          <p:cNvPr id="19" name="Freeform 299">
            <a:extLst>
              <a:ext uri="{FF2B5EF4-FFF2-40B4-BE49-F238E27FC236}">
                <a16:creationId xmlns:a16="http://schemas.microsoft.com/office/drawing/2014/main" id="{369AE833-47D1-44D0-82AA-74EA686C1FB0}"/>
              </a:ext>
            </a:extLst>
          </p:cNvPr>
          <p:cNvSpPr/>
          <p:nvPr/>
        </p:nvSpPr>
        <p:spPr>
          <a:xfrm>
            <a:off x="2051192" y="4769486"/>
            <a:ext cx="1009508" cy="1136014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rgbClr val="234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2" name="Freeform 299">
            <a:extLst>
              <a:ext uri="{FF2B5EF4-FFF2-40B4-BE49-F238E27FC236}">
                <a16:creationId xmlns:a16="http://schemas.microsoft.com/office/drawing/2014/main" id="{FB4875C1-7C4D-481F-B9D7-4825E9071849}"/>
              </a:ext>
            </a:extLst>
          </p:cNvPr>
          <p:cNvSpPr/>
          <p:nvPr/>
        </p:nvSpPr>
        <p:spPr>
          <a:xfrm>
            <a:off x="4067246" y="5071893"/>
            <a:ext cx="1009508" cy="1136014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3" name="Freeform 299">
            <a:extLst>
              <a:ext uri="{FF2B5EF4-FFF2-40B4-BE49-F238E27FC236}">
                <a16:creationId xmlns:a16="http://schemas.microsoft.com/office/drawing/2014/main" id="{3FB0D7A7-4DC0-4D09-B860-32F06E196887}"/>
              </a:ext>
            </a:extLst>
          </p:cNvPr>
          <p:cNvSpPr/>
          <p:nvPr/>
        </p:nvSpPr>
        <p:spPr>
          <a:xfrm>
            <a:off x="6539444" y="4722179"/>
            <a:ext cx="1009508" cy="1136014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rgbClr val="82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AB3F23-4AE5-4CD0-96DB-44BDCBA4AE72}"/>
              </a:ext>
            </a:extLst>
          </p:cNvPr>
          <p:cNvCxnSpPr/>
          <p:nvPr/>
        </p:nvCxnSpPr>
        <p:spPr>
          <a:xfrm flipH="1">
            <a:off x="2844800" y="3810000"/>
            <a:ext cx="569350" cy="959486"/>
          </a:xfrm>
          <a:prstGeom prst="straightConnector1">
            <a:avLst/>
          </a:prstGeom>
          <a:ln w="57150">
            <a:solidFill>
              <a:srgbClr val="A1C8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6B11B6-F5C6-403B-A241-8CE35CBD9AE7}"/>
              </a:ext>
            </a:extLst>
          </p:cNvPr>
          <p:cNvCxnSpPr>
            <a:cxnSpLocks/>
          </p:cNvCxnSpPr>
          <p:nvPr/>
        </p:nvCxnSpPr>
        <p:spPr>
          <a:xfrm>
            <a:off x="4572000" y="3810000"/>
            <a:ext cx="0" cy="1118807"/>
          </a:xfrm>
          <a:prstGeom prst="straightConnector1">
            <a:avLst/>
          </a:prstGeom>
          <a:ln w="57150">
            <a:solidFill>
              <a:srgbClr val="A1C8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27AEFC-8148-4D3A-99D7-E1742CE70D16}"/>
              </a:ext>
            </a:extLst>
          </p:cNvPr>
          <p:cNvCxnSpPr>
            <a:cxnSpLocks/>
          </p:cNvCxnSpPr>
          <p:nvPr/>
        </p:nvCxnSpPr>
        <p:spPr>
          <a:xfrm>
            <a:off x="5952525" y="3864645"/>
            <a:ext cx="738223" cy="758155"/>
          </a:xfrm>
          <a:prstGeom prst="straightConnector1">
            <a:avLst/>
          </a:prstGeom>
          <a:ln w="57150">
            <a:solidFill>
              <a:srgbClr val="A1C8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D6AB7F3-79B7-44F8-9F64-E01A2141EAFD}"/>
              </a:ext>
            </a:extLst>
          </p:cNvPr>
          <p:cNvSpPr txBox="1">
            <a:spLocks/>
          </p:cNvSpPr>
          <p:nvPr/>
        </p:nvSpPr>
        <p:spPr>
          <a:xfrm>
            <a:off x="3952949" y="6208611"/>
            <a:ext cx="1238102" cy="560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Font typeface="Montserrat"/>
              <a:buNone/>
            </a:pPr>
            <a:r>
              <a:rPr lang="en-US" sz="2000" dirty="0"/>
              <a:t>Admin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C3460BE-E01B-46E3-B568-2A08A8652AF1}"/>
              </a:ext>
            </a:extLst>
          </p:cNvPr>
          <p:cNvSpPr txBox="1">
            <a:spLocks/>
          </p:cNvSpPr>
          <p:nvPr/>
        </p:nvSpPr>
        <p:spPr>
          <a:xfrm>
            <a:off x="6539444" y="5858193"/>
            <a:ext cx="1238102" cy="560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Font typeface="Montserrat"/>
              <a:buNone/>
            </a:pPr>
            <a:r>
              <a:rPr lang="en-US" sz="2000" dirty="0"/>
              <a:t>Faculty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7DA80C1-DE71-40AC-981F-65FD78729E0A}"/>
              </a:ext>
            </a:extLst>
          </p:cNvPr>
          <p:cNvSpPr txBox="1">
            <a:spLocks/>
          </p:cNvSpPr>
          <p:nvPr/>
        </p:nvSpPr>
        <p:spPr>
          <a:xfrm>
            <a:off x="1985505" y="5858193"/>
            <a:ext cx="1238102" cy="5607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Font typeface="Montserrat"/>
              <a:buNone/>
            </a:pPr>
            <a:r>
              <a:rPr lang="en-US" sz="2000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81760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678" y="457122"/>
            <a:ext cx="7886700" cy="739056"/>
          </a:xfrm>
        </p:spPr>
        <p:txBody>
          <a:bodyPr>
            <a:normAutofit/>
          </a:bodyPr>
          <a:lstStyle/>
          <a:p>
            <a:r>
              <a:rPr lang="en-US" dirty="0"/>
              <a:t>Abstract Review System</a:t>
            </a:r>
          </a:p>
        </p:txBody>
      </p:sp>
      <p:sp>
        <p:nvSpPr>
          <p:cNvPr id="9" name="Hexagon 8"/>
          <p:cNvSpPr/>
          <p:nvPr/>
        </p:nvSpPr>
        <p:spPr>
          <a:xfrm>
            <a:off x="5879039" y="2798306"/>
            <a:ext cx="1840161" cy="1586346"/>
          </a:xfrm>
          <a:prstGeom prst="hexagon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Hexagon 7"/>
          <p:cNvSpPr/>
          <p:nvPr/>
        </p:nvSpPr>
        <p:spPr>
          <a:xfrm>
            <a:off x="4742966" y="2798306"/>
            <a:ext cx="1840161" cy="1586346"/>
          </a:xfrm>
          <a:prstGeom prst="hexagon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Hexagon 6"/>
          <p:cNvSpPr/>
          <p:nvPr/>
        </p:nvSpPr>
        <p:spPr>
          <a:xfrm>
            <a:off x="3606893" y="2798306"/>
            <a:ext cx="1840161" cy="1586346"/>
          </a:xfrm>
          <a:prstGeom prst="hexagon">
            <a:avLst/>
          </a:prstGeom>
          <a:solidFill>
            <a:srgbClr val="8294B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Hexagon 5"/>
          <p:cNvSpPr/>
          <p:nvPr/>
        </p:nvSpPr>
        <p:spPr>
          <a:xfrm>
            <a:off x="2470820" y="2798306"/>
            <a:ext cx="1840161" cy="1586346"/>
          </a:xfrm>
          <a:prstGeom prst="hexagon">
            <a:avLst/>
          </a:prstGeom>
          <a:solidFill>
            <a:srgbClr val="0052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Hexagon 4"/>
          <p:cNvSpPr/>
          <p:nvPr/>
        </p:nvSpPr>
        <p:spPr>
          <a:xfrm>
            <a:off x="1334747" y="2798306"/>
            <a:ext cx="1840161" cy="1586346"/>
          </a:xfrm>
          <a:prstGeom prst="hexagon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Freeform: Shape 15"/>
          <p:cNvSpPr/>
          <p:nvPr/>
        </p:nvSpPr>
        <p:spPr>
          <a:xfrm>
            <a:off x="550718" y="2798306"/>
            <a:ext cx="1488117" cy="1586346"/>
          </a:xfrm>
          <a:custGeom>
            <a:avLst/>
            <a:gdLst>
              <a:gd name="connsiteX0" fmla="*/ 59390 w 1984156"/>
              <a:gd name="connsiteY0" fmla="*/ 0 h 2115128"/>
              <a:gd name="connsiteX1" fmla="*/ 1455374 w 1984156"/>
              <a:gd name="connsiteY1" fmla="*/ 0 h 2115128"/>
              <a:gd name="connsiteX2" fmla="*/ 1984156 w 1984156"/>
              <a:gd name="connsiteY2" fmla="*/ 1057564 h 2115128"/>
              <a:gd name="connsiteX3" fmla="*/ 1455374 w 1984156"/>
              <a:gd name="connsiteY3" fmla="*/ 2115128 h 2115128"/>
              <a:gd name="connsiteX4" fmla="*/ 59390 w 1984156"/>
              <a:gd name="connsiteY4" fmla="*/ 2115128 h 2115128"/>
              <a:gd name="connsiteX5" fmla="*/ 0 w 1984156"/>
              <a:gd name="connsiteY5" fmla="*/ 1996348 h 2115128"/>
              <a:gd name="connsiteX6" fmla="*/ 469392 w 1984156"/>
              <a:gd name="connsiteY6" fmla="*/ 1057564 h 2115128"/>
              <a:gd name="connsiteX7" fmla="*/ 0 w 1984156"/>
              <a:gd name="connsiteY7" fmla="*/ 118780 h 2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156" h="2115128">
                <a:moveTo>
                  <a:pt x="59390" y="0"/>
                </a:moveTo>
                <a:lnTo>
                  <a:pt x="1455374" y="0"/>
                </a:lnTo>
                <a:lnTo>
                  <a:pt x="1984156" y="1057564"/>
                </a:lnTo>
                <a:lnTo>
                  <a:pt x="1455374" y="2115128"/>
                </a:lnTo>
                <a:lnTo>
                  <a:pt x="59390" y="2115128"/>
                </a:lnTo>
                <a:lnTo>
                  <a:pt x="0" y="1996348"/>
                </a:lnTo>
                <a:lnTo>
                  <a:pt x="469392" y="1057564"/>
                </a:lnTo>
                <a:lnTo>
                  <a:pt x="0" y="118780"/>
                </a:lnTo>
                <a:close/>
              </a:path>
            </a:pathLst>
          </a:custGeom>
          <a:solidFill>
            <a:srgbClr val="82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2164773" y="5259583"/>
            <a:ext cx="180109" cy="180109"/>
          </a:xfrm>
          <a:prstGeom prst="ellipse">
            <a:avLst/>
          </a:prstGeom>
          <a:solidFill>
            <a:srgbClr val="AB3B66"/>
          </a:solidFill>
          <a:ln>
            <a:solidFill>
              <a:srgbClr val="AB3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4436919" y="5259583"/>
            <a:ext cx="180109" cy="180109"/>
          </a:xfrm>
          <a:prstGeom prst="ellipse">
            <a:avLst/>
          </a:prstGeom>
          <a:solidFill>
            <a:srgbClr val="8294B9"/>
          </a:solidFill>
          <a:ln>
            <a:solidFill>
              <a:srgbClr val="829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6709065" y="5259583"/>
            <a:ext cx="180109" cy="18010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TextBox 28"/>
          <p:cNvSpPr txBox="1"/>
          <p:nvPr/>
        </p:nvSpPr>
        <p:spPr>
          <a:xfrm>
            <a:off x="1294776" y="1586166"/>
            <a:ext cx="1614055" cy="553998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Report Requirements</a:t>
            </a:r>
          </a:p>
        </p:txBody>
      </p:sp>
      <p:sp>
        <p:nvSpPr>
          <p:cNvPr id="36" name="Oval 35"/>
          <p:cNvSpPr/>
          <p:nvPr/>
        </p:nvSpPr>
        <p:spPr>
          <a:xfrm>
            <a:off x="1028700" y="1743267"/>
            <a:ext cx="180109" cy="180109"/>
          </a:xfrm>
          <a:prstGeom prst="ellipse">
            <a:avLst/>
          </a:prstGeom>
          <a:solidFill>
            <a:srgbClr val="8294B9"/>
          </a:solidFill>
          <a:ln>
            <a:solidFill>
              <a:srgbClr val="829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3300846" y="1743267"/>
            <a:ext cx="180109" cy="180109"/>
          </a:xfrm>
          <a:prstGeom prst="ellipse">
            <a:avLst/>
          </a:prstGeom>
          <a:solidFill>
            <a:srgbClr val="005295"/>
          </a:solidFill>
          <a:ln>
            <a:solidFill>
              <a:srgbClr val="234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>
            <a:off x="5572992" y="1743267"/>
            <a:ext cx="180109" cy="180109"/>
          </a:xfrm>
          <a:prstGeom prst="ellipse">
            <a:avLst/>
          </a:prstGeom>
          <a:solidFill>
            <a:srgbClr val="AB3B66"/>
          </a:solidFill>
          <a:ln>
            <a:solidFill>
              <a:srgbClr val="AB3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8" name="Straight Connector 57"/>
          <p:cNvCxnSpPr>
            <a:cxnSpLocks/>
            <a:stCxn id="36" idx="4"/>
          </p:cNvCxnSpPr>
          <p:nvPr/>
        </p:nvCxnSpPr>
        <p:spPr>
          <a:xfrm>
            <a:off x="1118754" y="1923375"/>
            <a:ext cx="0" cy="764006"/>
          </a:xfrm>
          <a:prstGeom prst="line">
            <a:avLst/>
          </a:prstGeom>
          <a:ln>
            <a:solidFill>
              <a:srgbClr val="829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  <a:endCxn id="20" idx="0"/>
          </p:cNvCxnSpPr>
          <p:nvPr/>
        </p:nvCxnSpPr>
        <p:spPr>
          <a:xfrm>
            <a:off x="2254827" y="4474706"/>
            <a:ext cx="0" cy="784877"/>
          </a:xfrm>
          <a:prstGeom prst="line">
            <a:avLst/>
          </a:prstGeom>
          <a:ln>
            <a:solidFill>
              <a:srgbClr val="AB3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  <a:stCxn id="38" idx="4"/>
          </p:cNvCxnSpPr>
          <p:nvPr/>
        </p:nvCxnSpPr>
        <p:spPr>
          <a:xfrm>
            <a:off x="3390900" y="1923375"/>
            <a:ext cx="0" cy="76400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endCxn id="22" idx="0"/>
          </p:cNvCxnSpPr>
          <p:nvPr/>
        </p:nvCxnSpPr>
        <p:spPr>
          <a:xfrm>
            <a:off x="4526973" y="4474706"/>
            <a:ext cx="0" cy="784877"/>
          </a:xfrm>
          <a:prstGeom prst="line">
            <a:avLst/>
          </a:prstGeom>
          <a:ln>
            <a:solidFill>
              <a:srgbClr val="829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0" idx="4"/>
          </p:cNvCxnSpPr>
          <p:nvPr/>
        </p:nvCxnSpPr>
        <p:spPr>
          <a:xfrm>
            <a:off x="5663046" y="1923375"/>
            <a:ext cx="0" cy="764006"/>
          </a:xfrm>
          <a:prstGeom prst="line">
            <a:avLst/>
          </a:prstGeom>
          <a:ln>
            <a:solidFill>
              <a:srgbClr val="AB3B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24" idx="0"/>
          </p:cNvCxnSpPr>
          <p:nvPr/>
        </p:nvCxnSpPr>
        <p:spPr>
          <a:xfrm>
            <a:off x="6799119" y="4474706"/>
            <a:ext cx="0" cy="78487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28813" y="4649406"/>
            <a:ext cx="1614055" cy="7848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Database Design- </a:t>
            </a:r>
          </a:p>
          <a:p>
            <a:r>
              <a:rPr lang="en-US" sz="1500" b="1" dirty="0"/>
              <a:t>ER Diagram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58625" y="4982561"/>
            <a:ext cx="1614055" cy="3231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Final System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71009" y="1701581"/>
            <a:ext cx="1614055" cy="3231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Interface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821126" y="1701581"/>
            <a:ext cx="1614055" cy="3231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Corrections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629369" y="4867144"/>
            <a:ext cx="1614055" cy="3231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500" b="1" dirty="0"/>
              <a:t>Testing</a:t>
            </a:r>
          </a:p>
        </p:txBody>
      </p:sp>
      <p:sp>
        <p:nvSpPr>
          <p:cNvPr id="90" name="Oval 89"/>
          <p:cNvSpPr/>
          <p:nvPr/>
        </p:nvSpPr>
        <p:spPr>
          <a:xfrm>
            <a:off x="1037496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1" name="Oval 90"/>
          <p:cNvSpPr/>
          <p:nvPr/>
        </p:nvSpPr>
        <p:spPr>
          <a:xfrm>
            <a:off x="2189821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2" name="Oval 91"/>
          <p:cNvSpPr/>
          <p:nvPr/>
        </p:nvSpPr>
        <p:spPr>
          <a:xfrm>
            <a:off x="3342146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3" name="Oval 92"/>
          <p:cNvSpPr/>
          <p:nvPr/>
        </p:nvSpPr>
        <p:spPr>
          <a:xfrm>
            <a:off x="4494471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4" name="Oval 93"/>
          <p:cNvSpPr/>
          <p:nvPr/>
        </p:nvSpPr>
        <p:spPr>
          <a:xfrm>
            <a:off x="5646795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5" name="Oval 94"/>
          <p:cNvSpPr/>
          <p:nvPr/>
        </p:nvSpPr>
        <p:spPr>
          <a:xfrm>
            <a:off x="6799119" y="3266624"/>
            <a:ext cx="630382" cy="630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6" name="Freeform 299"/>
          <p:cNvSpPr/>
          <p:nvPr/>
        </p:nvSpPr>
        <p:spPr>
          <a:xfrm>
            <a:off x="3483434" y="3372487"/>
            <a:ext cx="346143" cy="377420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9" name="Freeform 449"/>
          <p:cNvSpPr/>
          <p:nvPr/>
        </p:nvSpPr>
        <p:spPr>
          <a:xfrm>
            <a:off x="4592998" y="3335351"/>
            <a:ext cx="441045" cy="408870"/>
          </a:xfrm>
          <a:custGeom>
            <a:avLst/>
            <a:gdLst/>
            <a:ahLst/>
            <a:cxnLst/>
            <a:rect l="l" t="t" r="r" b="b"/>
            <a:pathLst>
              <a:path w="505396" h="468766">
                <a:moveTo>
                  <a:pt x="252699" y="0"/>
                </a:moveTo>
                <a:cubicBezTo>
                  <a:pt x="259272" y="0"/>
                  <a:pt x="265376" y="1690"/>
                  <a:pt x="271010" y="5071"/>
                </a:cubicBezTo>
                <a:cubicBezTo>
                  <a:pt x="276644" y="8451"/>
                  <a:pt x="281058" y="13053"/>
                  <a:pt x="284251" y="18875"/>
                </a:cubicBezTo>
                <a:lnTo>
                  <a:pt x="500604" y="415523"/>
                </a:lnTo>
                <a:cubicBezTo>
                  <a:pt x="507177" y="427355"/>
                  <a:pt x="506989" y="439187"/>
                  <a:pt x="500040" y="451019"/>
                </a:cubicBezTo>
                <a:cubicBezTo>
                  <a:pt x="496848" y="456465"/>
                  <a:pt x="492482" y="460784"/>
                  <a:pt x="486941" y="463977"/>
                </a:cubicBezTo>
                <a:cubicBezTo>
                  <a:pt x="481400" y="467170"/>
                  <a:pt x="475438" y="468766"/>
                  <a:pt x="469052" y="468766"/>
                </a:cubicBezTo>
                <a:lnTo>
                  <a:pt x="36345" y="468766"/>
                </a:lnTo>
                <a:cubicBezTo>
                  <a:pt x="29960" y="468766"/>
                  <a:pt x="23997" y="467170"/>
                  <a:pt x="18457" y="463977"/>
                </a:cubicBezTo>
                <a:cubicBezTo>
                  <a:pt x="12916" y="460784"/>
                  <a:pt x="8550" y="456465"/>
                  <a:pt x="5357" y="451019"/>
                </a:cubicBezTo>
                <a:cubicBezTo>
                  <a:pt x="-1592" y="439187"/>
                  <a:pt x="-1780" y="427355"/>
                  <a:pt x="4794" y="415523"/>
                </a:cubicBezTo>
                <a:lnTo>
                  <a:pt x="221148" y="18875"/>
                </a:lnTo>
                <a:cubicBezTo>
                  <a:pt x="224340" y="13053"/>
                  <a:pt x="228753" y="8451"/>
                  <a:pt x="234387" y="5071"/>
                </a:cubicBezTo>
                <a:cubicBezTo>
                  <a:pt x="240021" y="1690"/>
                  <a:pt x="246126" y="0"/>
                  <a:pt x="252699" y="0"/>
                </a:cubicBezTo>
                <a:close/>
                <a:moveTo>
                  <a:pt x="221711" y="144236"/>
                </a:moveTo>
                <a:cubicBezTo>
                  <a:pt x="219645" y="144236"/>
                  <a:pt x="217391" y="145269"/>
                  <a:pt x="214950" y="147335"/>
                </a:cubicBezTo>
                <a:cubicBezTo>
                  <a:pt x="213072" y="148649"/>
                  <a:pt x="212133" y="150621"/>
                  <a:pt x="212133" y="153251"/>
                </a:cubicBezTo>
                <a:lnTo>
                  <a:pt x="216922" y="281992"/>
                </a:lnTo>
                <a:cubicBezTo>
                  <a:pt x="216922" y="283870"/>
                  <a:pt x="217861" y="285419"/>
                  <a:pt x="219739" y="286640"/>
                </a:cubicBezTo>
                <a:cubicBezTo>
                  <a:pt x="221617" y="287861"/>
                  <a:pt x="223871" y="288471"/>
                  <a:pt x="226500" y="288471"/>
                </a:cubicBezTo>
                <a:lnTo>
                  <a:pt x="278616" y="288471"/>
                </a:lnTo>
                <a:cubicBezTo>
                  <a:pt x="281246" y="288471"/>
                  <a:pt x="283452" y="287861"/>
                  <a:pt x="285236" y="286640"/>
                </a:cubicBezTo>
                <a:cubicBezTo>
                  <a:pt x="287020" y="285419"/>
                  <a:pt x="288007" y="283870"/>
                  <a:pt x="288195" y="281992"/>
                </a:cubicBezTo>
                <a:lnTo>
                  <a:pt x="293265" y="152687"/>
                </a:lnTo>
                <a:cubicBezTo>
                  <a:pt x="293265" y="150433"/>
                  <a:pt x="292326" y="148649"/>
                  <a:pt x="290448" y="147335"/>
                </a:cubicBezTo>
                <a:cubicBezTo>
                  <a:pt x="288007" y="145269"/>
                  <a:pt x="285753" y="144236"/>
                  <a:pt x="283687" y="144236"/>
                </a:cubicBezTo>
                <a:lnTo>
                  <a:pt x="221711" y="144236"/>
                </a:lnTo>
                <a:close/>
                <a:moveTo>
                  <a:pt x="225654" y="324530"/>
                </a:moveTo>
                <a:cubicBezTo>
                  <a:pt x="223213" y="324530"/>
                  <a:pt x="221100" y="325422"/>
                  <a:pt x="219316" y="327206"/>
                </a:cubicBezTo>
                <a:cubicBezTo>
                  <a:pt x="217533" y="328991"/>
                  <a:pt x="216640" y="331198"/>
                  <a:pt x="216640" y="333827"/>
                </a:cubicBezTo>
                <a:lnTo>
                  <a:pt x="216640" y="387352"/>
                </a:lnTo>
                <a:cubicBezTo>
                  <a:pt x="216640" y="389981"/>
                  <a:pt x="217533" y="392188"/>
                  <a:pt x="219316" y="393972"/>
                </a:cubicBezTo>
                <a:cubicBezTo>
                  <a:pt x="221100" y="395756"/>
                  <a:pt x="223213" y="396648"/>
                  <a:pt x="225654" y="396648"/>
                </a:cubicBezTo>
                <a:lnTo>
                  <a:pt x="279743" y="396648"/>
                </a:lnTo>
                <a:cubicBezTo>
                  <a:pt x="282185" y="396648"/>
                  <a:pt x="284298" y="395756"/>
                  <a:pt x="286081" y="393972"/>
                </a:cubicBezTo>
                <a:cubicBezTo>
                  <a:pt x="287866" y="392188"/>
                  <a:pt x="288757" y="389981"/>
                  <a:pt x="288757" y="387352"/>
                </a:cubicBezTo>
                <a:lnTo>
                  <a:pt x="288757" y="333827"/>
                </a:lnTo>
                <a:cubicBezTo>
                  <a:pt x="288757" y="331198"/>
                  <a:pt x="287866" y="328991"/>
                  <a:pt x="286081" y="327206"/>
                </a:cubicBezTo>
                <a:cubicBezTo>
                  <a:pt x="284298" y="325422"/>
                  <a:pt x="282185" y="324530"/>
                  <a:pt x="279743" y="324530"/>
                </a:cubicBezTo>
                <a:lnTo>
                  <a:pt x="225654" y="324530"/>
                </a:lnTo>
                <a:close/>
              </a:path>
            </a:pathLst>
          </a:custGeom>
          <a:solidFill>
            <a:srgbClr val="8294B9"/>
          </a:solidFill>
          <a:ln>
            <a:solidFill>
              <a:srgbClr val="829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0A3061-01CE-4380-A4F7-DF6F4DC99B9E}"/>
              </a:ext>
            </a:extLst>
          </p:cNvPr>
          <p:cNvSpPr/>
          <p:nvPr/>
        </p:nvSpPr>
        <p:spPr>
          <a:xfrm>
            <a:off x="619574" y="1328316"/>
            <a:ext cx="1815361" cy="336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database icon png">
            <a:extLst>
              <a:ext uri="{FF2B5EF4-FFF2-40B4-BE49-F238E27FC236}">
                <a16:creationId xmlns:a16="http://schemas.microsoft.com/office/drawing/2014/main" id="{0C2969C9-0B4F-4D27-92EE-1938939D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83" y="3372487"/>
            <a:ext cx="450938" cy="4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Shape 352">
            <a:extLst>
              <a:ext uri="{FF2B5EF4-FFF2-40B4-BE49-F238E27FC236}">
                <a16:creationId xmlns:a16="http://schemas.microsoft.com/office/drawing/2014/main" id="{11D85A9A-C632-447E-925A-F4BE6628E577}"/>
              </a:ext>
            </a:extLst>
          </p:cNvPr>
          <p:cNvGrpSpPr/>
          <p:nvPr/>
        </p:nvGrpSpPr>
        <p:grpSpPr>
          <a:xfrm>
            <a:off x="1157823" y="3370907"/>
            <a:ext cx="347107" cy="438984"/>
            <a:chOff x="584925" y="238125"/>
            <a:chExt cx="415200" cy="525100"/>
          </a:xfrm>
          <a:solidFill>
            <a:srgbClr val="8294B9"/>
          </a:solidFill>
        </p:grpSpPr>
        <p:sp>
          <p:nvSpPr>
            <p:cNvPr id="57" name="Shape 353">
              <a:extLst>
                <a:ext uri="{FF2B5EF4-FFF2-40B4-BE49-F238E27FC236}">
                  <a16:creationId xmlns:a16="http://schemas.microsoft.com/office/drawing/2014/main" id="{FE192B1D-6711-4815-AA01-425F94517608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354">
              <a:extLst>
                <a:ext uri="{FF2B5EF4-FFF2-40B4-BE49-F238E27FC236}">
                  <a16:creationId xmlns:a16="http://schemas.microsoft.com/office/drawing/2014/main" id="{2FBA1308-25E9-4D08-B175-D8D3921D379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355">
              <a:extLst>
                <a:ext uri="{FF2B5EF4-FFF2-40B4-BE49-F238E27FC236}">
                  <a16:creationId xmlns:a16="http://schemas.microsoft.com/office/drawing/2014/main" id="{518965E2-0EFE-4E80-9C55-9AC2E9C02F61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356">
              <a:extLst>
                <a:ext uri="{FF2B5EF4-FFF2-40B4-BE49-F238E27FC236}">
                  <a16:creationId xmlns:a16="http://schemas.microsoft.com/office/drawing/2014/main" id="{69FDF1DE-C042-41F5-830A-E2B8A5468E5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357">
              <a:extLst>
                <a:ext uri="{FF2B5EF4-FFF2-40B4-BE49-F238E27FC236}">
                  <a16:creationId xmlns:a16="http://schemas.microsoft.com/office/drawing/2014/main" id="{BD2950A0-07EA-4DD3-94AF-2AE9D842571D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358">
              <a:extLst>
                <a:ext uri="{FF2B5EF4-FFF2-40B4-BE49-F238E27FC236}">
                  <a16:creationId xmlns:a16="http://schemas.microsoft.com/office/drawing/2014/main" id="{313B06BA-9BB0-4429-9E73-29B73BE135E3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" name="Shape 435">
            <a:extLst>
              <a:ext uri="{FF2B5EF4-FFF2-40B4-BE49-F238E27FC236}">
                <a16:creationId xmlns:a16="http://schemas.microsoft.com/office/drawing/2014/main" id="{43F880B1-B181-4CAC-BCA1-C8EA0117A3A3}"/>
              </a:ext>
            </a:extLst>
          </p:cNvPr>
          <p:cNvGrpSpPr/>
          <p:nvPr/>
        </p:nvGrpSpPr>
        <p:grpSpPr>
          <a:xfrm>
            <a:off x="5779236" y="3390302"/>
            <a:ext cx="365499" cy="365499"/>
            <a:chOff x="1922075" y="1629000"/>
            <a:chExt cx="437200" cy="437200"/>
          </a:xfrm>
          <a:solidFill>
            <a:srgbClr val="AB3B66"/>
          </a:solidFill>
        </p:grpSpPr>
        <p:sp>
          <p:nvSpPr>
            <p:cNvPr id="69" name="Shape 436">
              <a:extLst>
                <a:ext uri="{FF2B5EF4-FFF2-40B4-BE49-F238E27FC236}">
                  <a16:creationId xmlns:a16="http://schemas.microsoft.com/office/drawing/2014/main" id="{7A5DE1FB-8540-4B20-8C64-F6C869AC325F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437">
              <a:extLst>
                <a:ext uri="{FF2B5EF4-FFF2-40B4-BE49-F238E27FC236}">
                  <a16:creationId xmlns:a16="http://schemas.microsoft.com/office/drawing/2014/main" id="{4B3E7AF1-8A66-4499-98C7-E70A7F632FD8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" name="Shape 543">
            <a:extLst>
              <a:ext uri="{FF2B5EF4-FFF2-40B4-BE49-F238E27FC236}">
                <a16:creationId xmlns:a16="http://schemas.microsoft.com/office/drawing/2014/main" id="{40671F55-99D3-4EAA-83AE-5FF95FDE05D4}"/>
              </a:ext>
            </a:extLst>
          </p:cNvPr>
          <p:cNvGrpSpPr/>
          <p:nvPr/>
        </p:nvGrpSpPr>
        <p:grpSpPr>
          <a:xfrm>
            <a:off x="6938206" y="3370907"/>
            <a:ext cx="352207" cy="333836"/>
            <a:chOff x="5300400" y="3670175"/>
            <a:chExt cx="421300" cy="399325"/>
          </a:xfrm>
          <a:solidFill>
            <a:srgbClr val="005295"/>
          </a:solidFill>
        </p:grpSpPr>
        <p:sp>
          <p:nvSpPr>
            <p:cNvPr id="73" name="Shape 544">
              <a:extLst>
                <a:ext uri="{FF2B5EF4-FFF2-40B4-BE49-F238E27FC236}">
                  <a16:creationId xmlns:a16="http://schemas.microsoft.com/office/drawing/2014/main" id="{92C9DC46-1908-4C77-A269-9F56BDD4D7B9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545">
              <a:extLst>
                <a:ext uri="{FF2B5EF4-FFF2-40B4-BE49-F238E27FC236}">
                  <a16:creationId xmlns:a16="http://schemas.microsoft.com/office/drawing/2014/main" id="{0F48F29B-447C-4C5B-93CB-1DC06B56D8C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546">
              <a:extLst>
                <a:ext uri="{FF2B5EF4-FFF2-40B4-BE49-F238E27FC236}">
                  <a16:creationId xmlns:a16="http://schemas.microsoft.com/office/drawing/2014/main" id="{2BBD7D5A-5844-4BD4-822D-32D3ACBABEB6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547">
              <a:extLst>
                <a:ext uri="{FF2B5EF4-FFF2-40B4-BE49-F238E27FC236}">
                  <a16:creationId xmlns:a16="http://schemas.microsoft.com/office/drawing/2014/main" id="{04D18471-DEBB-4430-A9E1-69DF63E89207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548">
              <a:extLst>
                <a:ext uri="{FF2B5EF4-FFF2-40B4-BE49-F238E27FC236}">
                  <a16:creationId xmlns:a16="http://schemas.microsoft.com/office/drawing/2014/main" id="{DDCB1059-8EC1-479E-B6C4-60FCD6E1D915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ABB92D4-B6DE-421F-BDB5-331F154027EF}"/>
              </a:ext>
            </a:extLst>
          </p:cNvPr>
          <p:cNvSpPr/>
          <p:nvPr/>
        </p:nvSpPr>
        <p:spPr>
          <a:xfrm rot="5400000">
            <a:off x="-3343926" y="3338947"/>
            <a:ext cx="6858001" cy="180105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02DD432-608A-4CBC-AB23-56A0DDB0E224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FA9932B-A375-4DD7-A6D1-7E0F84E5B9E0}"/>
              </a:ext>
            </a:extLst>
          </p:cNvPr>
          <p:cNvSpPr/>
          <p:nvPr/>
        </p:nvSpPr>
        <p:spPr>
          <a:xfrm rot="5400000">
            <a:off x="-3332337" y="3347863"/>
            <a:ext cx="6858000" cy="162274"/>
          </a:xfrm>
          <a:prstGeom prst="rect">
            <a:avLst/>
          </a:prstGeom>
          <a:solidFill>
            <a:srgbClr val="82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F7F521-7E29-4E5D-85A5-5BA459E488FE}"/>
              </a:ext>
            </a:extLst>
          </p:cNvPr>
          <p:cNvSpPr/>
          <p:nvPr/>
        </p:nvSpPr>
        <p:spPr>
          <a:xfrm>
            <a:off x="811920" y="1259739"/>
            <a:ext cx="1537580" cy="124561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310ACA09-E999-43DC-832F-08605B57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2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1547-4104-4629-ADFC-A22C5CD5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Relational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16FA7-37B7-44FE-9AD8-D4596C8F6FFA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4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E0C4B8-C0E4-44EA-90A6-E9541DEF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589990"/>
            <a:ext cx="8032750" cy="5017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C224BA-6B75-4E9D-9DDD-EBABEF976F6E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689339-622D-44AE-A0EE-51E14E85C048}"/>
              </a:ext>
            </a:extLst>
          </p:cNvPr>
          <p:cNvSpPr/>
          <p:nvPr/>
        </p:nvSpPr>
        <p:spPr>
          <a:xfrm>
            <a:off x="811920" y="1259739"/>
            <a:ext cx="1537580" cy="124561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F1CB136A-37BD-4F83-9B8A-15E6B929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A348D5-F18E-4AB7-8CD2-8458DD9D6070}"/>
              </a:ext>
            </a:extLst>
          </p:cNvPr>
          <p:cNvSpPr/>
          <p:nvPr/>
        </p:nvSpPr>
        <p:spPr>
          <a:xfrm>
            <a:off x="747540" y="1497890"/>
            <a:ext cx="1714500" cy="29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9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CE70D88-39D9-4C27-9755-5B6F9205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9" y="1497890"/>
            <a:ext cx="8300541" cy="515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91547-4104-4629-ADFC-A22C5CD5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16FA7-37B7-44FE-9AD8-D4596C8F6FFA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224BA-6B75-4E9D-9DDD-EBABEF976F6E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689339-622D-44AE-A0EE-51E14E85C048}"/>
              </a:ext>
            </a:extLst>
          </p:cNvPr>
          <p:cNvSpPr/>
          <p:nvPr/>
        </p:nvSpPr>
        <p:spPr>
          <a:xfrm>
            <a:off x="811920" y="1259739"/>
            <a:ext cx="1537580" cy="124561"/>
          </a:xfrm>
          <a:prstGeom prst="rect">
            <a:avLst/>
          </a:prstGeom>
          <a:solidFill>
            <a:srgbClr val="234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F1CB136A-37BD-4F83-9B8A-15E6B929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A348D5-F18E-4AB7-8CD2-8458DD9D6070}"/>
              </a:ext>
            </a:extLst>
          </p:cNvPr>
          <p:cNvSpPr/>
          <p:nvPr/>
        </p:nvSpPr>
        <p:spPr>
          <a:xfrm>
            <a:off x="723460" y="1348995"/>
            <a:ext cx="1714500" cy="29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6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FTymJVrkvN1cYhE8Qz27teFc3v4aUs0SlcuZ35GBI5jCdgmuHn0kIJ8FAhrIjbMRXTK98R9KZc9xe7qBwErOdlnNWXYrTNxf3J5drGBrVNUJ8NDIYg8rcR3P3pxo2qo-3lF5cwIf">
            <a:extLst>
              <a:ext uri="{FF2B5EF4-FFF2-40B4-BE49-F238E27FC236}">
                <a16:creationId xmlns:a16="http://schemas.microsoft.com/office/drawing/2014/main" id="{8539776A-01D8-45CE-893D-BE3DA225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1" y="5263372"/>
            <a:ext cx="8677529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C141B-E858-473C-AD65-37053847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825" y="1586378"/>
            <a:ext cx="8014650" cy="4412100"/>
          </a:xfrm>
        </p:spPr>
        <p:txBody>
          <a:bodyPr/>
          <a:lstStyle/>
          <a:p>
            <a:pPr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A1C861"/>
                </a:solidFill>
              </a:rPr>
              <a:t>CREATE TABLE FACULTY </a:t>
            </a:r>
            <a:r>
              <a:rPr lang="en-US" sz="1600" dirty="0"/>
              <a:t>(</a:t>
            </a:r>
          </a:p>
          <a:p>
            <a:pPr>
              <a:buNone/>
            </a:pPr>
            <a:r>
              <a:rPr lang="en-US" sz="1600" dirty="0"/>
              <a:t>Fid INT(10) NOT NULL AUTO_INCREMENT,</a:t>
            </a:r>
          </a:p>
          <a:p>
            <a:pPr>
              <a:buNone/>
            </a:pPr>
            <a:r>
              <a:rPr lang="en-US" sz="1600" dirty="0" err="1"/>
              <a:t>Iid</a:t>
            </a:r>
            <a:r>
              <a:rPr lang="en-US" sz="1600" dirty="0"/>
              <a:t> INT(10) NOT NULL,</a:t>
            </a:r>
          </a:p>
          <a:p>
            <a:pPr>
              <a:buNone/>
            </a:pPr>
            <a:r>
              <a:rPr lang="en-US" sz="1600" dirty="0" err="1"/>
              <a:t>Fpassword</a:t>
            </a:r>
            <a:r>
              <a:rPr lang="en-US" sz="1600" dirty="0"/>
              <a:t> VARCHAR(255) NOT NULL,</a:t>
            </a:r>
          </a:p>
          <a:p>
            <a:pPr>
              <a:buNone/>
            </a:pPr>
            <a:r>
              <a:rPr lang="en-US" sz="1600" dirty="0" err="1"/>
              <a:t>Fgender</a:t>
            </a:r>
            <a:r>
              <a:rPr lang="en-US" sz="1600" dirty="0"/>
              <a:t> VARCHAR(255) NOT NULL,</a:t>
            </a:r>
          </a:p>
          <a:p>
            <a:pPr>
              <a:buNone/>
            </a:pPr>
            <a:r>
              <a:rPr lang="en-US" sz="1600" dirty="0" err="1"/>
              <a:t>Fis_active</a:t>
            </a:r>
            <a:r>
              <a:rPr lang="en-US" sz="1600" dirty="0"/>
              <a:t> BOOL NOT NULL,</a:t>
            </a:r>
          </a:p>
          <a:p>
            <a:pPr>
              <a:buNone/>
            </a:pPr>
            <a:r>
              <a:rPr lang="en-US" sz="1600" dirty="0" err="1"/>
              <a:t>Ffirst_name</a:t>
            </a:r>
            <a:r>
              <a:rPr lang="en-US" sz="1600" dirty="0"/>
              <a:t> VARCHAR(255) NOT NULL,</a:t>
            </a:r>
          </a:p>
          <a:p>
            <a:pPr>
              <a:buNone/>
            </a:pPr>
            <a:r>
              <a:rPr lang="en-US" sz="1600" dirty="0" err="1"/>
              <a:t>F_initial</a:t>
            </a:r>
            <a:r>
              <a:rPr lang="en-US" sz="1600" dirty="0"/>
              <a:t> VARCHAR(255) NOT NULL,</a:t>
            </a:r>
          </a:p>
          <a:p>
            <a:pPr>
              <a:buNone/>
            </a:pPr>
            <a:r>
              <a:rPr lang="en-US" sz="1600" dirty="0" err="1"/>
              <a:t>Flast_name</a:t>
            </a:r>
            <a:r>
              <a:rPr lang="en-US" sz="1600" dirty="0"/>
              <a:t> VARCHAR(255) NOT NULL,</a:t>
            </a:r>
          </a:p>
          <a:p>
            <a:pPr>
              <a:buNone/>
            </a:pPr>
            <a:r>
              <a:rPr lang="en-US" sz="1600" dirty="0" err="1"/>
              <a:t>Femail</a:t>
            </a:r>
            <a:r>
              <a:rPr lang="en-US" sz="1600" dirty="0"/>
              <a:t> VARCHAR(255) UNIQUE NOT NULL,</a:t>
            </a:r>
          </a:p>
          <a:p>
            <a:pPr>
              <a:buNone/>
            </a:pPr>
            <a:r>
              <a:rPr lang="en-US" sz="1600" dirty="0"/>
              <a:t>PRIMARY KEY(Fid), </a:t>
            </a:r>
          </a:p>
          <a:p>
            <a:pPr>
              <a:buNone/>
            </a:pPr>
            <a:r>
              <a:rPr lang="en-US" sz="1600" dirty="0"/>
              <a:t>FOREIGN KEY (</a:t>
            </a:r>
            <a:r>
              <a:rPr lang="en-US" sz="1600" dirty="0" err="1"/>
              <a:t>Iid</a:t>
            </a:r>
            <a:r>
              <a:rPr lang="en-US" sz="1600" dirty="0"/>
              <a:t>) REFERENCES INSTITUTION (</a:t>
            </a:r>
            <a:r>
              <a:rPr lang="en-US" sz="1600" dirty="0" err="1"/>
              <a:t>Iid</a:t>
            </a:r>
            <a:r>
              <a:rPr lang="en-US" sz="1600" dirty="0"/>
              <a:t>) ON UPDATE CASCADE ON DELETE CASCADE</a:t>
            </a:r>
          </a:p>
          <a:p>
            <a:pPr>
              <a:buNone/>
            </a:pPr>
            <a:r>
              <a:rPr lang="en-US" sz="1600" b="1" dirty="0"/>
              <a:t>)</a:t>
            </a:r>
            <a:r>
              <a:rPr lang="en-US" sz="1600" dirty="0"/>
              <a:t>ENGINE = </a:t>
            </a:r>
            <a:r>
              <a:rPr lang="en-US" sz="1600" dirty="0" err="1"/>
              <a:t>InnoDB</a:t>
            </a:r>
            <a:r>
              <a:rPr lang="en-US" sz="1600" dirty="0"/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83F44-0289-4A3C-A7A5-C0552BAC7F16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6007674A-03B7-4832-8A6E-2BD48B99E2DD}"/>
              </a:ext>
            </a:extLst>
          </p:cNvPr>
          <p:cNvSpPr txBox="1">
            <a:spLocks/>
          </p:cNvSpPr>
          <p:nvPr/>
        </p:nvSpPr>
        <p:spPr>
          <a:xfrm>
            <a:off x="691200" y="-912738"/>
            <a:ext cx="5445900" cy="24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Database Schema in MySQL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12A2-0963-48FE-9813-C9D7D0A4E5DB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FC774-B9BA-4978-BF6E-6FDEA5E3366B}"/>
              </a:ext>
            </a:extLst>
          </p:cNvPr>
          <p:cNvSpPr/>
          <p:nvPr/>
        </p:nvSpPr>
        <p:spPr>
          <a:xfrm>
            <a:off x="811920" y="1457531"/>
            <a:ext cx="1562980" cy="164279"/>
          </a:xfrm>
          <a:prstGeom prst="rect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235A479B-B247-4412-BAF6-51E29662E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A5DA40-8088-49A8-A156-FD9E5183931D}"/>
              </a:ext>
            </a:extLst>
          </p:cNvPr>
          <p:cNvSpPr/>
          <p:nvPr/>
        </p:nvSpPr>
        <p:spPr>
          <a:xfrm rot="5400000">
            <a:off x="1143000" y="-1143001"/>
            <a:ext cx="6858000" cy="9144002"/>
          </a:xfrm>
          <a:prstGeom prst="rect">
            <a:avLst/>
          </a:prstGeom>
          <a:solidFill>
            <a:srgbClr val="AB3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972900" y="3429000"/>
            <a:ext cx="7198200" cy="1546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7200" dirty="0">
                <a:solidFill>
                  <a:srgbClr val="FFFFFF"/>
                </a:solidFill>
              </a:rPr>
              <a:t>Views &amp; Reports</a:t>
            </a:r>
            <a:endParaRPr lang="en" sz="7200" dirty="0">
              <a:solidFill>
                <a:srgbClr val="FFFFFF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ubTitle" idx="4294967295"/>
          </p:nvPr>
        </p:nvSpPr>
        <p:spPr>
          <a:xfrm>
            <a:off x="972900" y="5156077"/>
            <a:ext cx="7198200" cy="10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C7F464"/>
                </a:solidFill>
              </a:rPr>
              <a:t>Faculty, Students &amp; Admin</a:t>
            </a:r>
            <a:endParaRPr lang="en" dirty="0">
              <a:solidFill>
                <a:srgbClr val="C7F464"/>
              </a:solidFill>
            </a:endParaRPr>
          </a:p>
        </p:txBody>
      </p:sp>
      <p:grpSp>
        <p:nvGrpSpPr>
          <p:cNvPr id="94" name="Shape 94"/>
          <p:cNvGrpSpPr/>
          <p:nvPr/>
        </p:nvGrpSpPr>
        <p:grpSpPr>
          <a:xfrm>
            <a:off x="3568957" y="155511"/>
            <a:ext cx="2006085" cy="2006085"/>
            <a:chOff x="3782700" y="1538287"/>
            <a:chExt cx="1578600" cy="1578600"/>
          </a:xfrm>
        </p:grpSpPr>
        <p:sp>
          <p:nvSpPr>
            <p:cNvPr id="95" name="Shape 9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E918AD26-1D48-4C7A-8774-D98EF3B9CB37}"/>
              </a:ext>
            </a:extLst>
          </p:cNvPr>
          <p:cNvSpPr/>
          <p:nvPr/>
        </p:nvSpPr>
        <p:spPr>
          <a:xfrm>
            <a:off x="3979755" y="711458"/>
            <a:ext cx="1184490" cy="81609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5323-6300-41E1-B7E2-0FA930F24940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AAEC-0CBF-4A2E-B30F-04884092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2E94DB-4C76-4291-9D0C-95806C31AB14}"/>
              </a:ext>
            </a:extLst>
          </p:cNvPr>
          <p:cNvSpPr/>
          <p:nvPr/>
        </p:nvSpPr>
        <p:spPr>
          <a:xfrm>
            <a:off x="300478" y="499412"/>
            <a:ext cx="8753475" cy="118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6BF6C0-25A6-4F8C-9327-EA982402BAD3}"/>
              </a:ext>
            </a:extLst>
          </p:cNvPr>
          <p:cNvSpPr/>
          <p:nvPr/>
        </p:nvSpPr>
        <p:spPr>
          <a:xfrm rot="5400000">
            <a:off x="-3511469" y="2838237"/>
            <a:ext cx="6858002" cy="118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176F19-D65A-435D-A820-4D5D0D32A896}"/>
              </a:ext>
            </a:extLst>
          </p:cNvPr>
          <p:cNvSpPr/>
          <p:nvPr/>
        </p:nvSpPr>
        <p:spPr>
          <a:xfrm>
            <a:off x="4393052" y="1022085"/>
            <a:ext cx="4059748" cy="2277077"/>
          </a:xfrm>
          <a:prstGeom prst="roundRect">
            <a:avLst>
              <a:gd name="adj" fmla="val 345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836252-9C9B-4C1F-A82E-2CC355DF6F47}"/>
              </a:ext>
            </a:extLst>
          </p:cNvPr>
          <p:cNvSpPr/>
          <p:nvPr/>
        </p:nvSpPr>
        <p:spPr>
          <a:xfrm>
            <a:off x="158595" y="1022085"/>
            <a:ext cx="4059748" cy="2277077"/>
          </a:xfrm>
          <a:prstGeom prst="roundRect">
            <a:avLst>
              <a:gd name="adj" fmla="val 345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2415D5-F4A1-4F8F-99BC-9B2AF40460D0}"/>
              </a:ext>
            </a:extLst>
          </p:cNvPr>
          <p:cNvSpPr/>
          <p:nvPr/>
        </p:nvSpPr>
        <p:spPr>
          <a:xfrm>
            <a:off x="4393052" y="3496676"/>
            <a:ext cx="4059748" cy="2277077"/>
          </a:xfrm>
          <a:prstGeom prst="roundRect">
            <a:avLst>
              <a:gd name="adj" fmla="val 345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C92138-9CEE-4F86-B316-D26131AD6B9C}"/>
              </a:ext>
            </a:extLst>
          </p:cNvPr>
          <p:cNvSpPr/>
          <p:nvPr/>
        </p:nvSpPr>
        <p:spPr>
          <a:xfrm>
            <a:off x="158595" y="3496676"/>
            <a:ext cx="4059748" cy="2277077"/>
          </a:xfrm>
          <a:prstGeom prst="roundRect">
            <a:avLst>
              <a:gd name="adj" fmla="val 345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02E72-FEA3-4EED-AC7E-40E6C6E064EC}"/>
              </a:ext>
            </a:extLst>
          </p:cNvPr>
          <p:cNvGrpSpPr/>
          <p:nvPr/>
        </p:nvGrpSpPr>
        <p:grpSpPr>
          <a:xfrm>
            <a:off x="158594" y="1723048"/>
            <a:ext cx="8294206" cy="420389"/>
            <a:chOff x="1343147" y="2086066"/>
            <a:chExt cx="9505706" cy="405624"/>
          </a:xfrm>
          <a:solidFill>
            <a:srgbClr val="4ECDC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DC4CA0-8237-4FAE-8BFE-4AAA70A0D42D}"/>
                </a:ext>
              </a:extLst>
            </p:cNvPr>
            <p:cNvSpPr/>
            <p:nvPr/>
          </p:nvSpPr>
          <p:spPr>
            <a:xfrm>
              <a:off x="1343147" y="2086066"/>
              <a:ext cx="4652739" cy="405624"/>
            </a:xfrm>
            <a:prstGeom prst="rect">
              <a:avLst/>
            </a:prstGeom>
            <a:solidFill>
              <a:srgbClr val="005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000" b="1" cap="all" dirty="0">
                  <a:solidFill>
                    <a:schemeClr val="bg1"/>
                  </a:solidFill>
                </a:rPr>
                <a:t>STUDENT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DD288F-0066-48D1-AF17-3353E3DB7FD9}"/>
                </a:ext>
              </a:extLst>
            </p:cNvPr>
            <p:cNvSpPr/>
            <p:nvPr/>
          </p:nvSpPr>
          <p:spPr>
            <a:xfrm>
              <a:off x="6196114" y="2086066"/>
              <a:ext cx="4652739" cy="405624"/>
            </a:xfrm>
            <a:prstGeom prst="rect">
              <a:avLst/>
            </a:prstGeom>
            <a:solidFill>
              <a:srgbClr val="A1C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000" b="1" cap="all" dirty="0">
                  <a:solidFill>
                    <a:schemeClr val="bg1"/>
                  </a:solidFill>
                </a:rPr>
                <a:t>FACULTY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57352A-C79C-4429-BFC2-92903E497980}"/>
              </a:ext>
            </a:extLst>
          </p:cNvPr>
          <p:cNvGrpSpPr/>
          <p:nvPr/>
        </p:nvGrpSpPr>
        <p:grpSpPr>
          <a:xfrm>
            <a:off x="158594" y="4265273"/>
            <a:ext cx="8294206" cy="425689"/>
            <a:chOff x="1343147" y="4405583"/>
            <a:chExt cx="9505706" cy="410737"/>
          </a:xfrm>
          <a:solidFill>
            <a:srgbClr val="AB3B66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4E9444-48B6-4B53-BADD-9261F4A790CF}"/>
                </a:ext>
              </a:extLst>
            </p:cNvPr>
            <p:cNvSpPr/>
            <p:nvPr/>
          </p:nvSpPr>
          <p:spPr>
            <a:xfrm>
              <a:off x="1343147" y="4410696"/>
              <a:ext cx="4652739" cy="40562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000" b="1" cap="all" dirty="0">
                  <a:solidFill>
                    <a:schemeClr val="bg1"/>
                  </a:solidFill>
                </a:rPr>
                <a:t>Reports</a:t>
              </a:r>
              <a:endParaRPr lang="en-US" sz="2000" b="1" cap="all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EF750BF-3722-47D5-8FB9-364E2015D0FE}"/>
                </a:ext>
              </a:extLst>
            </p:cNvPr>
            <p:cNvSpPr/>
            <p:nvPr/>
          </p:nvSpPr>
          <p:spPr>
            <a:xfrm>
              <a:off x="6196114" y="4405583"/>
              <a:ext cx="4652739" cy="405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b="1" cap="all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4312130-4AF0-4683-BF6F-D16AC51DEE9A}"/>
              </a:ext>
            </a:extLst>
          </p:cNvPr>
          <p:cNvSpPr/>
          <p:nvPr/>
        </p:nvSpPr>
        <p:spPr>
          <a:xfrm>
            <a:off x="112634" y="2239032"/>
            <a:ext cx="4151668" cy="928345"/>
          </a:xfrm>
          <a:prstGeom prst="rect">
            <a:avLst/>
          </a:prstGeom>
        </p:spPr>
        <p:txBody>
          <a:bodyPr wrap="square" rIns="548640" anchor="ctr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Applications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919B50-7913-412E-8B67-1827073CE92F}"/>
              </a:ext>
            </a:extLst>
          </p:cNvPr>
          <p:cNvSpPr/>
          <p:nvPr/>
        </p:nvSpPr>
        <p:spPr>
          <a:xfrm>
            <a:off x="4392423" y="2370819"/>
            <a:ext cx="4059748" cy="928345"/>
          </a:xfrm>
          <a:prstGeom prst="rect">
            <a:avLst/>
          </a:prstGeom>
        </p:spPr>
        <p:txBody>
          <a:bodyPr wrap="square" lIns="548640" rIns="68580" anchor="ctr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Files to Review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Applications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568716-85CB-42C5-A39D-7952C56857CE}"/>
              </a:ext>
            </a:extLst>
          </p:cNvPr>
          <p:cNvSpPr/>
          <p:nvPr/>
        </p:nvSpPr>
        <p:spPr>
          <a:xfrm>
            <a:off x="4392423" y="4580496"/>
            <a:ext cx="4059748" cy="928345"/>
          </a:xfrm>
          <a:prstGeom prst="rect">
            <a:avLst/>
          </a:prstGeom>
        </p:spPr>
        <p:txBody>
          <a:bodyPr wrap="square" lIns="548640" rIns="68580" anchor="ctr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all Students and Abstract Information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of Students by Gender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of Students by Ethnicity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83D4F5-A18B-48AE-BF2A-E72651241F75}"/>
              </a:ext>
            </a:extLst>
          </p:cNvPr>
          <p:cNvSpPr/>
          <p:nvPr/>
        </p:nvSpPr>
        <p:spPr>
          <a:xfrm>
            <a:off x="158595" y="4627375"/>
            <a:ext cx="4059748" cy="928345"/>
          </a:xfrm>
          <a:prstGeom prst="rect">
            <a:avLst/>
          </a:prstGeom>
        </p:spPr>
        <p:txBody>
          <a:bodyPr wrap="square" rIns="548640" anchor="ctr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of all students and their mentors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of Abstracts by Institution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Active Faculty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19F57A-2D0E-4FC9-B1B5-CA59FA16BF6C}"/>
              </a:ext>
            </a:extLst>
          </p:cNvPr>
          <p:cNvGrpSpPr/>
          <p:nvPr/>
        </p:nvGrpSpPr>
        <p:grpSpPr>
          <a:xfrm>
            <a:off x="3840634" y="1465352"/>
            <a:ext cx="929706" cy="1390542"/>
            <a:chOff x="4106937" y="1518673"/>
            <a:chExt cx="929706" cy="1390542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0BAE7BB-CA0A-4706-AB15-2D8A0F2BD473}"/>
                </a:ext>
              </a:extLst>
            </p:cNvPr>
            <p:cNvGrpSpPr/>
            <p:nvPr/>
          </p:nvGrpSpPr>
          <p:grpSpPr>
            <a:xfrm>
              <a:off x="4107774" y="1518673"/>
              <a:ext cx="928869" cy="269188"/>
              <a:chOff x="8268630" y="5473960"/>
              <a:chExt cx="1387384" cy="402066"/>
            </a:xfrm>
            <a:grpFill/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FA8151F-48B4-4FA2-B97D-906B2EC733CB}"/>
                  </a:ext>
                </a:extLst>
              </p:cNvPr>
              <p:cNvSpPr/>
              <p:nvPr/>
            </p:nvSpPr>
            <p:spPr>
              <a:xfrm>
                <a:off x="8268630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C46063A-6783-46B7-8BE9-1BA3DB030F70}"/>
                  </a:ext>
                </a:extLst>
              </p:cNvPr>
              <p:cNvSpPr/>
              <p:nvPr/>
            </p:nvSpPr>
            <p:spPr>
              <a:xfrm>
                <a:off x="9253948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A29116B-A563-4BAA-8803-82674F0E9F17}"/>
                  </a:ext>
                </a:extLst>
              </p:cNvPr>
              <p:cNvSpPr/>
              <p:nvPr/>
            </p:nvSpPr>
            <p:spPr>
              <a:xfrm>
                <a:off x="8360934" y="5531560"/>
                <a:ext cx="1178764" cy="28686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9969CA-1B94-4E6F-B381-4B7813D4BBD4}"/>
                </a:ext>
              </a:extLst>
            </p:cNvPr>
            <p:cNvGrpSpPr/>
            <p:nvPr/>
          </p:nvGrpSpPr>
          <p:grpSpPr>
            <a:xfrm>
              <a:off x="4106937" y="2640027"/>
              <a:ext cx="928869" cy="269188"/>
              <a:chOff x="8268630" y="5473960"/>
              <a:chExt cx="1387384" cy="402066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F6E5E51-E44C-4F5D-B9F9-A3E490A07728}"/>
                  </a:ext>
                </a:extLst>
              </p:cNvPr>
              <p:cNvSpPr/>
              <p:nvPr/>
            </p:nvSpPr>
            <p:spPr>
              <a:xfrm>
                <a:off x="8268630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083AA74-0534-4600-B1C1-391D2FFCA9E3}"/>
                  </a:ext>
                </a:extLst>
              </p:cNvPr>
              <p:cNvSpPr/>
              <p:nvPr/>
            </p:nvSpPr>
            <p:spPr>
              <a:xfrm>
                <a:off x="9253948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CBA87AFF-C2F5-4F67-8DAE-4B59A94ECB27}"/>
                  </a:ext>
                </a:extLst>
              </p:cNvPr>
              <p:cNvSpPr/>
              <p:nvPr/>
            </p:nvSpPr>
            <p:spPr>
              <a:xfrm>
                <a:off x="8360934" y="5531560"/>
                <a:ext cx="1178764" cy="28686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8A342C-2ADC-410B-9D29-E81561A5AE50}"/>
              </a:ext>
            </a:extLst>
          </p:cNvPr>
          <p:cNvGrpSpPr/>
          <p:nvPr/>
        </p:nvGrpSpPr>
        <p:grpSpPr>
          <a:xfrm>
            <a:off x="3840216" y="3939943"/>
            <a:ext cx="929706" cy="1390542"/>
            <a:chOff x="4106937" y="1518673"/>
            <a:chExt cx="929706" cy="1390542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0CB381-5288-4D47-89A9-9B3142423C1A}"/>
                </a:ext>
              </a:extLst>
            </p:cNvPr>
            <p:cNvGrpSpPr/>
            <p:nvPr/>
          </p:nvGrpSpPr>
          <p:grpSpPr>
            <a:xfrm>
              <a:off x="4107774" y="1518673"/>
              <a:ext cx="928869" cy="269188"/>
              <a:chOff x="8268630" y="5473960"/>
              <a:chExt cx="1387384" cy="402066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2CEB415-74E9-4E36-9B91-DB7F24DB3846}"/>
                  </a:ext>
                </a:extLst>
              </p:cNvPr>
              <p:cNvSpPr/>
              <p:nvPr/>
            </p:nvSpPr>
            <p:spPr>
              <a:xfrm>
                <a:off x="8268630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BBDB98E-ECBE-47B8-8C01-05F4064E748B}"/>
                  </a:ext>
                </a:extLst>
              </p:cNvPr>
              <p:cNvSpPr/>
              <p:nvPr/>
            </p:nvSpPr>
            <p:spPr>
              <a:xfrm>
                <a:off x="9253948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C0F7468-06AB-4CBF-937B-66543628A459}"/>
                  </a:ext>
                </a:extLst>
              </p:cNvPr>
              <p:cNvSpPr/>
              <p:nvPr/>
            </p:nvSpPr>
            <p:spPr>
              <a:xfrm>
                <a:off x="8360934" y="5531560"/>
                <a:ext cx="1178764" cy="28686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D3B9F5-EE2B-40C6-8063-EC0487EA5095}"/>
                </a:ext>
              </a:extLst>
            </p:cNvPr>
            <p:cNvGrpSpPr/>
            <p:nvPr/>
          </p:nvGrpSpPr>
          <p:grpSpPr>
            <a:xfrm>
              <a:off x="4106937" y="2640027"/>
              <a:ext cx="928869" cy="269188"/>
              <a:chOff x="8268630" y="5473960"/>
              <a:chExt cx="1387384" cy="402066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848385B-997F-47D7-BF0A-C6A27B599383}"/>
                  </a:ext>
                </a:extLst>
              </p:cNvPr>
              <p:cNvSpPr/>
              <p:nvPr/>
            </p:nvSpPr>
            <p:spPr>
              <a:xfrm>
                <a:off x="8268630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1BD6A4C-07F8-47A7-8BD0-BAD5F84CD80F}"/>
                  </a:ext>
                </a:extLst>
              </p:cNvPr>
              <p:cNvSpPr/>
              <p:nvPr/>
            </p:nvSpPr>
            <p:spPr>
              <a:xfrm>
                <a:off x="9253948" y="5473960"/>
                <a:ext cx="402066" cy="402066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3BBECA5-F48D-4759-9777-8293CBD19DAF}"/>
                  </a:ext>
                </a:extLst>
              </p:cNvPr>
              <p:cNvSpPr/>
              <p:nvPr/>
            </p:nvSpPr>
            <p:spPr>
              <a:xfrm>
                <a:off x="8360934" y="5531560"/>
                <a:ext cx="1178764" cy="28686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046E630-232A-4E7E-8AE0-A3E387796C98}"/>
              </a:ext>
            </a:extLst>
          </p:cNvPr>
          <p:cNvSpPr/>
          <p:nvPr/>
        </p:nvSpPr>
        <p:spPr>
          <a:xfrm>
            <a:off x="1778883" y="1105671"/>
            <a:ext cx="1050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rgbClr val="005295"/>
                </a:solidFill>
                <a:latin typeface="Montserrat"/>
                <a:ea typeface="Montserrat"/>
                <a:cs typeface="Montserrat"/>
                <a:sym typeface="Montserrat"/>
              </a:rPr>
              <a:t>📖</a:t>
            </a:r>
            <a:endParaRPr lang="en-US" sz="2800" dirty="0">
              <a:solidFill>
                <a:srgbClr val="005295"/>
              </a:solidFill>
            </a:endParaRPr>
          </a:p>
        </p:txBody>
      </p:sp>
      <p:grpSp>
        <p:nvGrpSpPr>
          <p:cNvPr id="57" name="Shape 401">
            <a:extLst>
              <a:ext uri="{FF2B5EF4-FFF2-40B4-BE49-F238E27FC236}">
                <a16:creationId xmlns:a16="http://schemas.microsoft.com/office/drawing/2014/main" id="{3DCEAF61-B61E-43C3-A04C-263CAFED576F}"/>
              </a:ext>
            </a:extLst>
          </p:cNvPr>
          <p:cNvGrpSpPr/>
          <p:nvPr/>
        </p:nvGrpSpPr>
        <p:grpSpPr>
          <a:xfrm>
            <a:off x="1869595" y="3768451"/>
            <a:ext cx="347107" cy="420111"/>
            <a:chOff x="584925" y="922575"/>
            <a:chExt cx="415200" cy="502525"/>
          </a:xfrm>
          <a:solidFill>
            <a:srgbClr val="AB3B66"/>
          </a:solidFill>
        </p:grpSpPr>
        <p:sp>
          <p:nvSpPr>
            <p:cNvPr id="58" name="Shape 402">
              <a:extLst>
                <a:ext uri="{FF2B5EF4-FFF2-40B4-BE49-F238E27FC236}">
                  <a16:creationId xmlns:a16="http://schemas.microsoft.com/office/drawing/2014/main" id="{B596A11D-DC1F-49EA-8DC9-17F7BF3454C9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3A81BA"/>
                </a:solidFill>
              </a:endParaRPr>
            </a:p>
          </p:txBody>
        </p:sp>
        <p:sp>
          <p:nvSpPr>
            <p:cNvPr id="59" name="Shape 403">
              <a:extLst>
                <a:ext uri="{FF2B5EF4-FFF2-40B4-BE49-F238E27FC236}">
                  <a16:creationId xmlns:a16="http://schemas.microsoft.com/office/drawing/2014/main" id="{7F464A78-CB65-46A3-B169-6F07EF43546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rgbClr val="3A81BA"/>
                </a:solidFill>
              </a:endParaRPr>
            </a:p>
          </p:txBody>
        </p:sp>
        <p:sp>
          <p:nvSpPr>
            <p:cNvPr id="60" name="Shape 404">
              <a:extLst>
                <a:ext uri="{FF2B5EF4-FFF2-40B4-BE49-F238E27FC236}">
                  <a16:creationId xmlns:a16="http://schemas.microsoft.com/office/drawing/2014/main" id="{9E2AAFF3-1E9A-4663-9AAD-A2412952F7B1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3A81BA"/>
                </a:solidFill>
              </a:endParaRPr>
            </a:p>
          </p:txBody>
        </p:sp>
      </p:grpSp>
      <p:sp>
        <p:nvSpPr>
          <p:cNvPr id="67" name="Shape 484">
            <a:extLst>
              <a:ext uri="{FF2B5EF4-FFF2-40B4-BE49-F238E27FC236}">
                <a16:creationId xmlns:a16="http://schemas.microsoft.com/office/drawing/2014/main" id="{108012E4-1897-4461-87CB-86DD0D7100F2}"/>
              </a:ext>
            </a:extLst>
          </p:cNvPr>
          <p:cNvSpPr/>
          <p:nvPr/>
        </p:nvSpPr>
        <p:spPr>
          <a:xfrm>
            <a:off x="6082444" y="1171476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1C8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484">
            <a:extLst>
              <a:ext uri="{FF2B5EF4-FFF2-40B4-BE49-F238E27FC236}">
                <a16:creationId xmlns:a16="http://schemas.microsoft.com/office/drawing/2014/main" id="{1CEA0ADD-A0DD-4113-9298-F92B8BE43131}"/>
              </a:ext>
            </a:extLst>
          </p:cNvPr>
          <p:cNvSpPr/>
          <p:nvPr/>
        </p:nvSpPr>
        <p:spPr>
          <a:xfrm>
            <a:off x="6257153" y="120963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1C8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484">
            <a:extLst>
              <a:ext uri="{FF2B5EF4-FFF2-40B4-BE49-F238E27FC236}">
                <a16:creationId xmlns:a16="http://schemas.microsoft.com/office/drawing/2014/main" id="{5A2976C4-591A-4AA3-AC24-B0D2E5630FD5}"/>
              </a:ext>
            </a:extLst>
          </p:cNvPr>
          <p:cNvSpPr/>
          <p:nvPr/>
        </p:nvSpPr>
        <p:spPr>
          <a:xfrm>
            <a:off x="6474242" y="1176894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1C86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39F49B-33A6-4525-BB23-06EBF20F78E4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8</a:t>
            </a:r>
          </a:p>
        </p:txBody>
      </p:sp>
      <p:pic>
        <p:nvPicPr>
          <p:cNvPr id="55" name="Picture 54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485C3DED-ED4C-41C6-BC14-D69B76AB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C141B-E858-473C-AD65-370538471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825" y="1586378"/>
            <a:ext cx="8014650" cy="4412100"/>
          </a:xfrm>
        </p:spPr>
        <p:txBody>
          <a:bodyPr/>
          <a:lstStyle/>
          <a:p>
            <a:pPr>
              <a:buNone/>
            </a:pPr>
            <a:r>
              <a:rPr lang="en-US" sz="1600" dirty="0"/>
              <a:t> </a:t>
            </a:r>
            <a:r>
              <a:rPr lang="en-US" b="1" dirty="0">
                <a:solidFill>
                  <a:srgbClr val="3A81BA"/>
                </a:solidFill>
              </a:rPr>
              <a:t>Report 1: Show active Faculty information </a:t>
            </a:r>
          </a:p>
          <a:p>
            <a:pPr>
              <a:buNone/>
            </a:pPr>
            <a:endParaRPr lang="en-US" b="1" dirty="0">
              <a:solidFill>
                <a:srgbClr val="3A81BA"/>
              </a:solidFill>
            </a:endParaRPr>
          </a:p>
          <a:p>
            <a:pPr>
              <a:buNone/>
            </a:pPr>
            <a:r>
              <a:rPr lang="en-US" sz="1600" b="1" dirty="0"/>
              <a:t>SELECT * FROM FACULTY JOIN FTYPE WHERE </a:t>
            </a:r>
            <a:r>
              <a:rPr lang="en-US" sz="1600" b="1" dirty="0" err="1"/>
              <a:t>FACULTY.Fid</a:t>
            </a:r>
            <a:r>
              <a:rPr lang="en-US" sz="1600" b="1" dirty="0"/>
              <a:t> =</a:t>
            </a:r>
          </a:p>
          <a:p>
            <a:pPr>
              <a:buNone/>
            </a:pPr>
            <a:r>
              <a:rPr lang="en-US" sz="1600" b="1" dirty="0" err="1"/>
              <a:t>FTYPE.Fid</a:t>
            </a:r>
            <a:r>
              <a:rPr lang="en-US" sz="1600" b="1" dirty="0"/>
              <a:t> AND </a:t>
            </a:r>
            <a:r>
              <a:rPr lang="en-US" sz="1600" b="1" dirty="0" err="1"/>
              <a:t>FTYPE.Ftype</a:t>
            </a:r>
            <a:r>
              <a:rPr lang="en-US" sz="1600" b="1" dirty="0"/>
              <a:t> = ‘Faculty type1’ AND </a:t>
            </a:r>
            <a:r>
              <a:rPr lang="en-US" sz="1600" b="1" dirty="0" err="1"/>
              <a:t>FACULTY.Fis_active</a:t>
            </a:r>
            <a:r>
              <a:rPr lang="en-US" sz="1600" b="1" dirty="0"/>
              <a:t> =</a:t>
            </a:r>
          </a:p>
          <a:p>
            <a:pPr>
              <a:buNone/>
            </a:pPr>
            <a:r>
              <a:rPr lang="en-US" sz="1600" b="1" dirty="0"/>
              <a:t>1;</a:t>
            </a:r>
          </a:p>
          <a:p>
            <a:pPr>
              <a:buNone/>
            </a:pPr>
            <a:r>
              <a:rPr lang="en-US" sz="1600" b="1" dirty="0"/>
              <a:t>ORDER BY </a:t>
            </a:r>
            <a:r>
              <a:rPr lang="en-US" sz="1600" b="1" dirty="0" err="1"/>
              <a:t>FACULTY.Fid</a:t>
            </a:r>
            <a:r>
              <a:rPr lang="en-US" sz="1600" b="1" dirty="0"/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83F44-0289-4A3C-A7A5-C0552BAC7F16}"/>
              </a:ext>
            </a:extLst>
          </p:cNvPr>
          <p:cNvSpPr txBox="1"/>
          <p:nvPr/>
        </p:nvSpPr>
        <p:spPr>
          <a:xfrm>
            <a:off x="8705850" y="64770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6007674A-03B7-4832-8A6E-2BD48B99E2DD}"/>
              </a:ext>
            </a:extLst>
          </p:cNvPr>
          <p:cNvSpPr txBox="1">
            <a:spLocks/>
          </p:cNvSpPr>
          <p:nvPr/>
        </p:nvSpPr>
        <p:spPr>
          <a:xfrm>
            <a:off x="691200" y="-912738"/>
            <a:ext cx="5445900" cy="24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SQL for Reports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12A2-0963-48FE-9813-C9D7D0A4E5DB}"/>
              </a:ext>
            </a:extLst>
          </p:cNvPr>
          <p:cNvSpPr/>
          <p:nvPr/>
        </p:nvSpPr>
        <p:spPr>
          <a:xfrm rot="5400000">
            <a:off x="-3357737" y="3347863"/>
            <a:ext cx="6858000" cy="162274"/>
          </a:xfrm>
          <a:prstGeom prst="rect">
            <a:avLst/>
          </a:prstGeom>
          <a:solidFill>
            <a:srgbClr val="A1C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FC774-B9BA-4978-BF6E-6FDEA5E3366B}"/>
              </a:ext>
            </a:extLst>
          </p:cNvPr>
          <p:cNvSpPr/>
          <p:nvPr/>
        </p:nvSpPr>
        <p:spPr>
          <a:xfrm>
            <a:off x="811920" y="1457531"/>
            <a:ext cx="1562980" cy="164279"/>
          </a:xfrm>
          <a:prstGeom prst="rect">
            <a:avLst/>
          </a:prstGeom>
          <a:solidFill>
            <a:srgbClr val="3A8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ansport, aircraft, balloon&#10;&#10;Description generated with very high confidence">
            <a:extLst>
              <a:ext uri="{FF2B5EF4-FFF2-40B4-BE49-F238E27FC236}">
                <a16:creationId xmlns:a16="http://schemas.microsoft.com/office/drawing/2014/main" id="{235A479B-B247-4412-BAF6-51E29662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600" y="153178"/>
            <a:ext cx="539750" cy="590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75FEF2-9277-4176-8AD3-A10AD2F72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78" t="35231" r="1096" b="38666"/>
          <a:stretch/>
        </p:blipFill>
        <p:spPr>
          <a:xfrm>
            <a:off x="520789" y="3530600"/>
            <a:ext cx="8276721" cy="2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6298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487</Words>
  <Application>Microsoft Office PowerPoint</Application>
  <PresentationFormat>On-screen Show (4:3)</PresentationFormat>
  <Paragraphs>107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Montserrat</vt:lpstr>
      <vt:lpstr>Desdemona template</vt:lpstr>
      <vt:lpstr>Abstract Review System</vt:lpstr>
      <vt:lpstr>PowerPoint Presentation</vt:lpstr>
      <vt:lpstr>Abstract Review System</vt:lpstr>
      <vt:lpstr>Entity Relational Diagram</vt:lpstr>
      <vt:lpstr>Relational Model</vt:lpstr>
      <vt:lpstr>PowerPoint Presentation</vt:lpstr>
      <vt:lpstr>Views &amp; Reports</vt:lpstr>
      <vt:lpstr>PowerPoint Presentation</vt:lpstr>
      <vt:lpstr>PowerPoint Presentation</vt:lpstr>
      <vt:lpstr>PowerPoint Presentation</vt:lpstr>
      <vt:lpstr>Interface- Demo</vt:lpstr>
      <vt:lpstr>PowerPoint Presentation</vt:lpstr>
      <vt:lpstr>PowerPoint Presentation</vt:lpstr>
      <vt:lpstr>Future Work</vt:lpstr>
      <vt:lpstr>Lessons Learned</vt:lpstr>
      <vt:lpstr>Thanks!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Sustainability Project</dc:title>
  <cp:lastModifiedBy>Sarahi Alv</cp:lastModifiedBy>
  <cp:revision>38</cp:revision>
  <dcterms:modified xsi:type="dcterms:W3CDTF">2017-12-05T04:09:14Z</dcterms:modified>
</cp:coreProperties>
</file>